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5" r:id="rId18"/>
    <p:sldId id="276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6F48-53A9-42D8-A0A8-92F41965FA3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55A-96D5-4161-A15F-74ED1CE65D1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32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6F48-53A9-42D8-A0A8-92F41965FA3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55A-96D5-4161-A15F-74ED1CE6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9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6F48-53A9-42D8-A0A8-92F41965FA3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55A-96D5-4161-A15F-74ED1CE6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1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6F48-53A9-42D8-A0A8-92F41965FA3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55A-96D5-4161-A15F-74ED1CE65D1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300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6F48-53A9-42D8-A0A8-92F41965FA3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55A-96D5-4161-A15F-74ED1CE6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75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6F48-53A9-42D8-A0A8-92F41965FA3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55A-96D5-4161-A15F-74ED1CE65D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835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6F48-53A9-42D8-A0A8-92F41965FA3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55A-96D5-4161-A15F-74ED1CE6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26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6F48-53A9-42D8-A0A8-92F41965FA3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55A-96D5-4161-A15F-74ED1CE6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0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6F48-53A9-42D8-A0A8-92F41965FA3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55A-96D5-4161-A15F-74ED1CE6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6F48-53A9-42D8-A0A8-92F41965FA3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55A-96D5-4161-A15F-74ED1CE6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0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6F48-53A9-42D8-A0A8-92F41965FA3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55A-96D5-4161-A15F-74ED1CE6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6F48-53A9-42D8-A0A8-92F41965FA3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55A-96D5-4161-A15F-74ED1CE6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7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6F48-53A9-42D8-A0A8-92F41965FA3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55A-96D5-4161-A15F-74ED1CE6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9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6F48-53A9-42D8-A0A8-92F41965FA3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55A-96D5-4161-A15F-74ED1CE6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2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6F48-53A9-42D8-A0A8-92F41965FA3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55A-96D5-4161-A15F-74ED1CE6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8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6F48-53A9-42D8-A0A8-92F41965FA3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55A-96D5-4161-A15F-74ED1CE6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6F48-53A9-42D8-A0A8-92F41965FA3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55A-96D5-4161-A15F-74ED1CE6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2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DB6F48-53A9-42D8-A0A8-92F41965FA31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4C755A-96D5-4161-A15F-74ED1CE65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74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jpg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1.jpe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3.png"/><Relationship Id="rId10" Type="http://schemas.openxmlformats.org/officeDocument/2006/relationships/image" Target="../media/image24.jpeg"/><Relationship Id="rId4" Type="http://schemas.openxmlformats.org/officeDocument/2006/relationships/image" Target="../media/image22.png"/><Relationship Id="rId9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654629" y="2751908"/>
            <a:ext cx="8560525" cy="1550125"/>
          </a:xfrm>
        </p:spPr>
        <p:txBody>
          <a:bodyPr>
            <a:normAutofit/>
          </a:bodyPr>
          <a:lstStyle/>
          <a:p>
            <a:pPr algn="just"/>
            <a:r>
              <a:rPr lang="ro-RO" b="1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                    </a:t>
            </a:r>
            <a:r>
              <a:rPr lang="en-US" b="1" smtClean="0">
                <a:solidFill>
                  <a:srgbClr val="002060"/>
                </a:solidFill>
                <a:latin typeface="Arial Black" panose="020B0A04020102020204" pitchFamily="34" charset="0"/>
              </a:rPr>
              <a:t>VALEN</a:t>
            </a:r>
            <a:r>
              <a:rPr lang="ro-RO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ȚE DIDACTICE </a:t>
            </a:r>
          </a:p>
          <a:p>
            <a:pPr algn="just"/>
            <a:r>
              <a:rPr lang="ro-RO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ALE INSTRUMENTELOR ȘI TEHNICILOR DIGITALE </a:t>
            </a:r>
          </a:p>
          <a:p>
            <a:pPr algn="just"/>
            <a:r>
              <a:rPr lang="ro-RO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        ÎN CONTEXTUL PREDĂRII-ÎNVĂȚĂRII ONLINE       </a:t>
            </a:r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89" y="4049486"/>
            <a:ext cx="3779520" cy="2701379"/>
          </a:xfrm>
          <a:prstGeom prst="rect">
            <a:avLst/>
          </a:prstGeom>
        </p:spPr>
      </p:pic>
      <p:pic>
        <p:nvPicPr>
          <p:cNvPr id="5" name="Picture 4" descr="MC900382578[1]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7" y="87086"/>
            <a:ext cx="3805646" cy="2664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8" y="87087"/>
            <a:ext cx="2984289" cy="266482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6" name="Picture 2" descr="Download Free Computer Book Clipart - Research - Full Size PNG Image -  PNG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8" y="4105230"/>
            <a:ext cx="2752725" cy="26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o - Anu Dua TIC Portfol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03" y="4049486"/>
            <a:ext cx="2934788" cy="265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acilities | Practicing Company Secreta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03" y="87086"/>
            <a:ext cx="2904921" cy="266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46" y="60961"/>
            <a:ext cx="4589417" cy="3840480"/>
          </a:xfrm>
        </p:spPr>
        <p:txBody>
          <a:bodyPr/>
          <a:lstStyle/>
          <a:p>
            <a:pPr marL="0" indent="0" algn="ctr">
              <a:buNone/>
            </a:pPr>
            <a:r>
              <a:rPr lang="ro-RO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APLICAȚIA</a:t>
            </a:r>
            <a:r>
              <a:rPr lang="ro-RO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PADLET</a:t>
            </a:r>
            <a:endParaRPr lang="ro-RO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dirty="0" smtClean="0"/>
              <a:t>      </a:t>
            </a:r>
            <a:r>
              <a:rPr lang="ro-RO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plicaţie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care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exprimarea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ușurinţă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opiniilor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subiect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„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avizier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virtual, care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fapt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pagină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</a:t>
            </a:r>
            <a:r>
              <a:rPr lang="ro-R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scurte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conţinând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text,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imagini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sesiun</a:t>
            </a:r>
            <a:r>
              <a:rPr lang="ro-RO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brainstorming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cuvinte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termeni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comentarii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date. </a:t>
            </a:r>
          </a:p>
        </p:txBody>
      </p:sp>
      <p:pic>
        <p:nvPicPr>
          <p:cNvPr id="4" name="Picture 3" descr="C:\Users\Mariana\Desktop\computer-mouse-vector-11-380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3738607"/>
            <a:ext cx="714104" cy="11643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62446" y="3738607"/>
            <a:ext cx="3483428" cy="11643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Vizionare TUTORIAL </a:t>
            </a:r>
            <a:r>
              <a:rPr lang="ro-RO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PADLET </a:t>
            </a:r>
            <a:r>
              <a:rPr lang="ro-RO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CADRE DIDACTICE</a:t>
            </a:r>
          </a:p>
          <a:p>
            <a:pPr algn="ctr"/>
            <a:r>
              <a:rPr lang="ro-RO" sz="1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(YOUTUBE)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827033"/>
              </p:ext>
            </p:extLst>
          </p:nvPr>
        </p:nvGraphicFramePr>
        <p:xfrm>
          <a:off x="6069874" y="220344"/>
          <a:ext cx="5885815" cy="550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Document" r:id="rId4" imgW="6153059" imgH="5487257" progId="Word.Document.12">
                  <p:embed/>
                </p:oleObj>
              </mc:Choice>
              <mc:Fallback>
                <p:oleObj name="Document" r:id="rId4" imgW="6153059" imgH="54872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9874" y="220344"/>
                        <a:ext cx="5885815" cy="550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:\Users\Mariana\Desktop\computer-mouse-vector-11-380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06" y="285658"/>
            <a:ext cx="901338" cy="15170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6322423" y="5721532"/>
            <a:ext cx="5460274" cy="8098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Vizionare TUTORIAL </a:t>
            </a:r>
            <a:r>
              <a:rPr lang="ro-RO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PADLET </a:t>
            </a:r>
            <a:r>
              <a:rPr lang="ro-RO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PĂRINȚI ȘI COPII</a:t>
            </a:r>
          </a:p>
          <a:p>
            <a:pPr algn="ctr"/>
            <a:r>
              <a:rPr lang="ro-RO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(YOUTUBE)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4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091" y="101601"/>
            <a:ext cx="11097847" cy="508000"/>
          </a:xfrm>
        </p:spPr>
        <p:txBody>
          <a:bodyPr>
            <a:normAutofit fontScale="90000"/>
          </a:bodyPr>
          <a:lstStyle/>
          <a:p>
            <a:r>
              <a:rPr lang="ro-RO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Padlet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:Mulțimea formată din 5 elemente</a:t>
            </a:r>
            <a:b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Păsări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9" y="730739"/>
            <a:ext cx="3821723" cy="56622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377" y="687755"/>
            <a:ext cx="4350238" cy="5705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04" y="609601"/>
            <a:ext cx="2672860" cy="61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695568"/>
            <a:ext cx="4840775" cy="57755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o-RO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Rezolvarea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puzzle-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urilor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presupune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ilor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fizice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cognitive </a:t>
            </a:r>
            <a:r>
              <a:rPr lang="ro-RO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emo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ionale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manipularea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pieselor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mbun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coordonarea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puzzle-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creierul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imagineaz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trebui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arate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inile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sesc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corect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piesele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indem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narea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motorii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grosiere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coordonarea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membrelor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superioare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rezolvarea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puzzle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contribuie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sporirea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ilor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intelectuale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stimula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inteleag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lumea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jurul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recunosc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proceseaz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analizeaz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rezolv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problemele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stigat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tunci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pies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se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potriveste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copilul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deoparte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aminte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corespondentul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Imaginile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atractive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colorate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inute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final 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stimuleaz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imagina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creativitatea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Î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afectiv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emo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ional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nva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fixeze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scopuri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ating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Totodat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completeaz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puzzle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copilul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coopereze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o-RO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</a:t>
            </a:r>
            <a:r>
              <a:rPr lang="ro-RO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4212" y="140676"/>
            <a:ext cx="8534400" cy="820615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Aplicația</a:t>
            </a:r>
            <a:r>
              <a:rPr lang="ro-RO" dirty="0" smtClean="0"/>
              <a:t> </a:t>
            </a:r>
            <a:r>
              <a:rPr lang="ro-RO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jigsaw planet</a:t>
            </a:r>
            <a:br>
              <a:rPr lang="ro-RO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creare puzzle</a:t>
            </a:r>
            <a:endParaRPr lang="en-US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182773"/>
              </p:ext>
            </p:extLst>
          </p:nvPr>
        </p:nvGraphicFramePr>
        <p:xfrm>
          <a:off x="7093195" y="695569"/>
          <a:ext cx="4391025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Document" r:id="rId3" imgW="5942845" imgH="7332571" progId="Word.Document.12">
                  <p:embed/>
                </p:oleObj>
              </mc:Choice>
              <mc:Fallback>
                <p:oleObj name="Document" r:id="rId3" imgW="5942845" imgH="73325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93195" y="695569"/>
                        <a:ext cx="4391025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89" y="828431"/>
            <a:ext cx="988280" cy="170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3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26647"/>
            <a:ext cx="8534400" cy="3829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Creare puzzle – LEBĂDA CU 5 BOBOCI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180" y="569519"/>
            <a:ext cx="7420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https://www.jigsawplanet.com/?rc=play&amp;pid=1494abe50d54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659" y="952472"/>
            <a:ext cx="6172567" cy="57570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4212" y="1688123"/>
            <a:ext cx="3074989" cy="35169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CLR</a:t>
            </a:r>
            <a:r>
              <a:rPr lang="en-US" dirty="0" smtClean="0"/>
              <a:t>: </a:t>
            </a:r>
          </a:p>
          <a:p>
            <a:pPr algn="ctr"/>
            <a:r>
              <a:rPr lang="ro-RO" b="1" dirty="0" smtClean="0"/>
              <a:t>,,</a:t>
            </a:r>
            <a:r>
              <a:rPr lang="en-US" b="1" dirty="0" smtClean="0"/>
              <a:t> R</a:t>
            </a:r>
            <a:r>
              <a:rPr lang="ro-RO" b="1" dirty="0" smtClean="0"/>
              <a:t>ățușca cea urâtă</a:t>
            </a:r>
            <a:r>
              <a:rPr lang="en-US" b="1" dirty="0" smtClean="0"/>
              <a:t>’’de </a:t>
            </a:r>
          </a:p>
          <a:p>
            <a:pPr algn="ctr"/>
            <a:r>
              <a:rPr lang="en-US" b="1" dirty="0" smtClean="0"/>
              <a:t>Hans Christian Andersen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MEM</a:t>
            </a:r>
            <a:r>
              <a:rPr lang="ro-RO" dirty="0" smtClean="0"/>
              <a:t>:</a:t>
            </a:r>
            <a:endParaRPr lang="en-US" dirty="0" smtClean="0"/>
          </a:p>
          <a:p>
            <a:pPr algn="ctr"/>
            <a:r>
              <a:rPr lang="en-US" b="1" dirty="0" err="1" smtClean="0"/>
              <a:t>Num</a:t>
            </a:r>
            <a:r>
              <a:rPr lang="ro-RO" b="1" dirty="0" smtClean="0"/>
              <a:t>ărul și cifra </a:t>
            </a:r>
            <a:r>
              <a:rPr lang="ro-RO" b="1" dirty="0" smtClean="0"/>
              <a:t>5</a:t>
            </a:r>
          </a:p>
          <a:p>
            <a:pPr algn="ctr"/>
            <a:r>
              <a:rPr lang="ro-RO" b="1" dirty="0" smtClean="0"/>
              <a:t>Păsările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78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70339"/>
            <a:ext cx="5044465" cy="49471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o-RO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o-RO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APLICAȚIA</a:t>
            </a:r>
            <a:r>
              <a:rPr lang="ro-RO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KAHOOT</a:t>
            </a:r>
            <a:endParaRPr lang="ro-RO" sz="3900" b="1" i="1" dirty="0"/>
          </a:p>
          <a:p>
            <a:pPr marL="0" indent="0">
              <a:buNone/>
            </a:pPr>
            <a:r>
              <a:rPr lang="en-US" sz="2400" b="1" i="1" dirty="0" err="1" smtClean="0"/>
              <a:t>Importanța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utilizării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aplicației</a:t>
            </a:r>
            <a:r>
              <a:rPr lang="ro-RO" sz="2400" b="1" i="1" dirty="0"/>
              <a:t> </a:t>
            </a:r>
            <a:r>
              <a:rPr lang="ro-RO" sz="2400" b="1" i="1" dirty="0" smtClean="0"/>
              <a:t>:</a:t>
            </a:r>
            <a:endParaRPr lang="ro-RO" sz="2400" b="1" i="1" dirty="0"/>
          </a:p>
          <a:p>
            <a:pPr marL="0" indent="0">
              <a:buNone/>
            </a:pPr>
            <a:r>
              <a:rPr lang="ro-RO" sz="2400" b="1" i="1" dirty="0"/>
              <a:t> </a:t>
            </a:r>
            <a:r>
              <a:rPr lang="ro-RO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Obiectivitatea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evaluării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Feed-back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imediat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profesor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Reducerea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Centralizarea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rezultatelor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Diversificarea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modalităților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Interactivitate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perspicacității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atenţiei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distributivității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creativității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99015" y="1125415"/>
            <a:ext cx="4822093" cy="3352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EVALUAREA CUNOȘTINȚELOR</a:t>
            </a:r>
            <a:r>
              <a:rPr lang="ro-RO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o-RO" b="1" dirty="0" smtClean="0">
                <a:solidFill>
                  <a:srgbClr val="FF0000"/>
                </a:solidFill>
                <a:latin typeface="+mj-lt"/>
              </a:rPr>
              <a:t>COMUNICARE ÎN LIMBA ROMÂNĂ</a:t>
            </a:r>
          </a:p>
          <a:p>
            <a:pPr algn="ctr"/>
            <a:r>
              <a:rPr lang="ro-RO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(LITERELE A, M, I, U, R, a, m, i, u, r)</a:t>
            </a:r>
          </a:p>
          <a:p>
            <a:pPr algn="ctr"/>
            <a:r>
              <a:rPr lang="ro-RO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OBIECTIVE:</a:t>
            </a:r>
          </a:p>
          <a:p>
            <a:pPr algn="ctr"/>
            <a:endParaRPr lang="ro-RO" dirty="0" smtClean="0">
              <a:latin typeface="Bahnschrift SemiLight Condensed" panose="020B0502040204020203" pitchFamily="34" charset="0"/>
            </a:endParaRPr>
          </a:p>
          <a:p>
            <a:r>
              <a:rPr lang="ro-RO" dirty="0" smtClean="0">
                <a:latin typeface="Bahnschrift Condensed" panose="020B0502040204020203" pitchFamily="34" charset="0"/>
              </a:rPr>
              <a:t> *SĂ IDENTIFICE POZIȚIA </a:t>
            </a:r>
            <a:r>
              <a:rPr lang="ro-RO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SUNETULUI  R</a:t>
            </a:r>
            <a:r>
              <a:rPr lang="ro-RO" dirty="0" smtClean="0">
                <a:latin typeface="Bahnschrift Condensed" panose="020B0502040204020203" pitchFamily="34" charset="0"/>
              </a:rPr>
              <a:t> ÎN CUVÂNT;</a:t>
            </a:r>
          </a:p>
          <a:p>
            <a:r>
              <a:rPr lang="ro-RO" dirty="0" smtClean="0">
                <a:latin typeface="Bahnschrift Condensed" panose="020B0502040204020203" pitchFamily="34" charset="0"/>
              </a:rPr>
              <a:t> *SĂ DESPARTĂ  ÎN SILABE CORECT UN CUVÂNT DAT;</a:t>
            </a:r>
          </a:p>
          <a:p>
            <a:r>
              <a:rPr lang="ro-RO" dirty="0" smtClean="0">
                <a:latin typeface="Bahnschrift Condensed" panose="020B0502040204020203" pitchFamily="34" charset="0"/>
              </a:rPr>
              <a:t> *SĂ PRECIZEZE SUNETELE UNEI SILABE;</a:t>
            </a:r>
          </a:p>
          <a:p>
            <a:r>
              <a:rPr lang="ro-RO" dirty="0" smtClean="0">
                <a:latin typeface="Bahnschrift Condensed" panose="020B0502040204020203" pitchFamily="34" charset="0"/>
              </a:rPr>
              <a:t> * SĂ CITEASCĂ CORECT UN CUVÂNT/O PROPOZIȚIE;</a:t>
            </a:r>
          </a:p>
          <a:p>
            <a:r>
              <a:rPr lang="ro-RO" dirty="0" smtClean="0">
                <a:latin typeface="Bahnschrift Condensed" panose="020B0502040204020203" pitchFamily="34" charset="0"/>
              </a:rPr>
              <a:t> * SĂ REZOLVE CORECT 5 EXERCIȚII DIN 7 POSIBILE ÎN 2 MIN. </a:t>
            </a:r>
          </a:p>
          <a:p>
            <a:endParaRPr lang="ro-RO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579815"/>
            <a:ext cx="687755" cy="11410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9142" y="4579815"/>
            <a:ext cx="6569196" cy="11566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VIZIONARE TUTORIALE (YOUTUBE):</a:t>
            </a:r>
          </a:p>
          <a:p>
            <a:pPr algn="ctr"/>
            <a:r>
              <a:rPr lang="ro-RO" dirty="0" smtClean="0"/>
              <a:t>,,Cum să creezi un test interactiv în KAHOOT</a:t>
            </a:r>
            <a:r>
              <a:rPr lang="en-US" dirty="0" smtClean="0"/>
              <a:t>’’</a:t>
            </a:r>
          </a:p>
          <a:p>
            <a:pPr algn="ctr"/>
            <a:r>
              <a:rPr lang="en-US" dirty="0" smtClean="0"/>
              <a:t>,,</a:t>
            </a:r>
            <a:r>
              <a:rPr lang="en-US" dirty="0" err="1" smtClean="0"/>
              <a:t>Platforma</a:t>
            </a:r>
            <a:r>
              <a:rPr lang="en-US" dirty="0" smtClean="0"/>
              <a:t> KAHOOT, platform</a:t>
            </a:r>
            <a:r>
              <a:rPr lang="ro-RO" dirty="0" smtClean="0"/>
              <a:t>ă</a:t>
            </a:r>
            <a:r>
              <a:rPr lang="en-US" dirty="0" smtClean="0"/>
              <a:t> de </a:t>
            </a:r>
            <a:r>
              <a:rPr lang="en-US" dirty="0" err="1" smtClean="0"/>
              <a:t>evaluare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joc</a:t>
            </a:r>
            <a:r>
              <a:rPr lang="en-US" dirty="0" smtClean="0"/>
              <a:t>’’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04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799321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5785" cy="6858000"/>
          </a:xfrm>
        </p:spPr>
      </p:pic>
    </p:spTree>
    <p:extLst>
      <p:ext uri="{BB962C8B-B14F-4D97-AF65-F5344CB8AC3E}">
        <p14:creationId xmlns:p14="http://schemas.microsoft.com/office/powerpoint/2010/main" val="1068637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75938"/>
          </a:xfrm>
        </p:spPr>
      </p:pic>
    </p:spTree>
    <p:extLst>
      <p:ext uri="{BB962C8B-B14F-4D97-AF65-F5344CB8AC3E}">
        <p14:creationId xmlns:p14="http://schemas.microsoft.com/office/powerpoint/2010/main" val="1481117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92" y="0"/>
            <a:ext cx="12340491" cy="6858000"/>
          </a:xfrm>
        </p:spPr>
      </p:pic>
    </p:spTree>
    <p:extLst>
      <p:ext uri="{BB962C8B-B14F-4D97-AF65-F5344CB8AC3E}">
        <p14:creationId xmlns:p14="http://schemas.microsoft.com/office/powerpoint/2010/main" val="203179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611994"/>
              </p:ext>
            </p:extLst>
          </p:nvPr>
        </p:nvGraphicFramePr>
        <p:xfrm>
          <a:off x="93785" y="109415"/>
          <a:ext cx="11902829" cy="6619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Worksheet" r:id="rId3" imgW="12641686" imgH="5928297" progId="Excel.Sheet.12">
                  <p:embed/>
                </p:oleObj>
              </mc:Choice>
              <mc:Fallback>
                <p:oleObj name="Worksheet" r:id="rId3" imgW="12641686" imgH="59282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785" y="109415"/>
                        <a:ext cx="11902829" cy="6619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94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77" y="234496"/>
            <a:ext cx="10515600" cy="1785893"/>
          </a:xfrm>
        </p:spPr>
        <p:txBody>
          <a:bodyPr>
            <a:noAutofit/>
          </a:bodyPr>
          <a:lstStyle/>
          <a:p>
            <a:pPr algn="ctr"/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CLASA  PREGĂTITOARE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Disciplina: Comunicare în limba română</a:t>
            </a:r>
            <a:b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Matematică și explorarea mediului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650" y="2098766"/>
            <a:ext cx="10554790" cy="15588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o-RO" sz="6400" b="1" dirty="0" smtClean="0"/>
              <a:t>                                           </a:t>
            </a:r>
          </a:p>
          <a:p>
            <a:pPr marL="0" indent="0">
              <a:buNone/>
            </a:pPr>
            <a:r>
              <a:rPr lang="ro-RO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</a:t>
            </a:r>
          </a:p>
          <a:p>
            <a:pPr marL="0" indent="0">
              <a:buNone/>
            </a:pPr>
            <a:r>
              <a:rPr lang="ro-RO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o-RO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 VIZUALE ȘI ABILITĂȚI PRACTICE</a:t>
            </a:r>
            <a:endParaRPr lang="ro-RO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6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1.1. Identificarea semnificaţiei unui mesaj scurt, pe teme familiare, rostit clar şi rar</a:t>
            </a:r>
          </a:p>
          <a:p>
            <a:pPr marL="0" indent="0">
              <a:buNone/>
            </a:pPr>
            <a:r>
              <a:rPr lang="ro-RO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6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1.3. Identificarea sunetului iniţial şi/ sau final dintr-un cuvânt, a silabelor şi a cuvintelor din propoziţii rostite clar şi rar</a:t>
            </a:r>
            <a:endParaRPr lang="en-US" sz="6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6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1.4</a:t>
            </a:r>
            <a:r>
              <a:rPr lang="ro-RO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Exprimarea interesului pentru receptarea de mesaje orale, în contexte de comunicare cunoscute</a:t>
            </a:r>
            <a:endParaRPr lang="en-US" sz="6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6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2.1</a:t>
            </a:r>
            <a:r>
              <a:rPr lang="ro-RO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Pronunţarea clară a sunetelor şi a cuvintelor în enunţuri simple </a:t>
            </a:r>
            <a:endParaRPr lang="en-US" sz="6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6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2.2</a:t>
            </a:r>
            <a:r>
              <a:rPr lang="ro-RO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Transmiterea unor informaţii referitoare la sine şi la universul apropiat, prin mesaje scurte</a:t>
            </a:r>
            <a:endParaRPr lang="en-US" sz="6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6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2.4</a:t>
            </a:r>
            <a:r>
              <a:rPr lang="ro-RO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Exprimarea propriilor idei în contexte cunoscute, manifestând interes pentru </a:t>
            </a:r>
            <a:endParaRPr lang="en-US" sz="6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6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2.3. Participarea cu interes la dialoguri scurte, în situaţii de comunicare uzuală</a:t>
            </a:r>
            <a:endParaRPr lang="en-US" sz="6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b="1" dirty="0" smtClean="0"/>
              <a:t>                   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48937" y="4450080"/>
            <a:ext cx="109640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o-RO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3.1. Recunoaşterea unor cuvinte uzuale, din universul apropiat, scrise cu litere mari şi mici de tipar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o-RO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3.2. Identificarea semnificaţiei unei/ unor imagini care prezintă întâmplări, fenomene, evenimente          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o-RO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familiare 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o-RO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3.3. Identificarea semnificaţiei unor simboluri care transmit mesaje de necesitate imediată, din universul familiar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o-RO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3.4. Exprimarea în cuvinte proprii a mesajelor redate pe suport vizual sau auditiv, manifestând interes pentru lucrul cu cartea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6" y="654539"/>
            <a:ext cx="11085759" cy="4573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dirty="0" smtClean="0"/>
              <a:t> </a:t>
            </a:r>
            <a:r>
              <a:rPr lang="ro-RO" sz="8800" dirty="0" smtClean="0">
                <a:latin typeface="Algerian" panose="04020705040A02060702" pitchFamily="82" charset="0"/>
              </a:rPr>
              <a:t>VĂ MULȚUMESC PENTRU ATENȚIE!</a:t>
            </a:r>
            <a:endParaRPr lang="en-US" sz="8800" dirty="0">
              <a:latin typeface="Algerian" panose="04020705040A020607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9970" y="5119077"/>
            <a:ext cx="4751754" cy="8284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Material realizat de prof.înv.primar, Negrici Mariana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7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766" y="404447"/>
            <a:ext cx="10863354" cy="33114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o-RO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ro-R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Recunoaşterea şi scrierea numerelor în concentrul 0-31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</a:t>
            </a:r>
            <a:r>
              <a:rPr lang="ro-R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Compararea numerelor în concentrul 0-31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1.3</a:t>
            </a:r>
            <a:r>
              <a:rPr lang="ro-R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Ordonarea numerelor în concentrul 0-31, folosind poziţionarea pe axa numerelor 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</a:t>
            </a:r>
            <a:r>
              <a:rPr lang="ro-R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Descrierea unor fenomene/procese/ structuri repetitive simple din mediul apropiat, în scopul </a:t>
            </a:r>
            <a:r>
              <a:rPr lang="ro-RO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identificării </a:t>
            </a:r>
            <a:r>
              <a:rPr lang="ro-R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 regularităţi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3.2</a:t>
            </a:r>
            <a:r>
              <a:rPr lang="ro-R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Manifestarea grijii pentru comportarea corectă în relaţie cu mediul familiar 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4.2</a:t>
            </a:r>
            <a:r>
              <a:rPr lang="ro-R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Identificarea relaţiilor de tipul „dacă... atunci...” între două evenimente </a:t>
            </a:r>
            <a:r>
              <a:rPr lang="ro-RO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successive</a:t>
            </a:r>
            <a:endParaRPr lang="ro-RO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1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</a:t>
            </a:r>
            <a:r>
              <a:rPr lang="ro-RO" sz="17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17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Identificarea liniei, a punctului, a culorii şi a formei în ipostaze familiare, în spaţiul  </a:t>
            </a:r>
            <a:endParaRPr lang="en-US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înconjurător </a:t>
            </a:r>
            <a:endParaRPr lang="en-US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1.3</a:t>
            </a:r>
            <a:r>
              <a:rPr lang="ro-RO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Manifestarea curiozităţii faţă de explorarea de mesaje artistice simple, exprimate vizual </a:t>
            </a:r>
            <a:endParaRPr lang="en-US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646" y="3641970"/>
            <a:ext cx="9744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o-RO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2.6. Participarea la activităţi integrate adaptate nivelului de vârstă, în care se asociază </a:t>
            </a:r>
            <a:r>
              <a:rPr lang="ro-RO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elemente </a:t>
            </a:r>
            <a:r>
              <a:rPr lang="ro-RO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exprimare vizuală, muzicală, verbală, </a:t>
            </a:r>
            <a:r>
              <a:rPr lang="ro-RO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kinestezică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6431" y="4767386"/>
            <a:ext cx="9315938" cy="1422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</a:t>
            </a:r>
            <a:r>
              <a:rPr lang="ro-RO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ȚIE</a:t>
            </a:r>
          </a:p>
          <a:p>
            <a:pPr algn="ctr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Programe, website-uri sau resurse online care folosesc un laptop/ un telefon/ o tabletă/ un </a:t>
            </a:r>
            <a:r>
              <a:rPr lang="ro-RO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conectate sau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 la internet pentru a realiza anumite functionalități pentru care au fost create.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313508"/>
            <a:ext cx="10854645" cy="616566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o-RO" sz="6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COMUNICARE ÎN LIMBA ROMÂNĂ</a:t>
            </a:r>
            <a:r>
              <a:rPr lang="ro-RO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o-RO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6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Sunetul și literele r, R</a:t>
            </a:r>
          </a:p>
          <a:p>
            <a:pPr marL="0" indent="0">
              <a:buNone/>
            </a:pPr>
            <a:r>
              <a:rPr lang="ro-RO" sz="6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MATEMATICĂ ȘI EXPLORAREA MEDIULUI</a:t>
            </a:r>
            <a:r>
              <a:rPr lang="ro-RO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o-RO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6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Numărul și cifra 5</a:t>
            </a:r>
          </a:p>
          <a:p>
            <a:pPr marL="0" indent="0">
              <a:buNone/>
            </a:pPr>
            <a:r>
              <a:rPr lang="ro-RO" sz="6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6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Păsările </a:t>
            </a:r>
          </a:p>
          <a:p>
            <a:pPr marL="0" indent="0">
              <a:buNone/>
            </a:pPr>
            <a:r>
              <a:rPr lang="ro-RO" sz="6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6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APLICAȚII DIGITALE</a:t>
            </a:r>
            <a:r>
              <a:rPr lang="ro-RO" sz="6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o-RO" sz="6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PLATFORMA GRAFICĂ WORDART</a:t>
            </a:r>
          </a:p>
          <a:p>
            <a:pPr marL="0" indent="0">
              <a:buNone/>
            </a:pPr>
            <a:r>
              <a:rPr lang="ro-RO" sz="6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6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PADLET</a:t>
            </a:r>
          </a:p>
          <a:p>
            <a:pPr marL="0" indent="0">
              <a:buNone/>
            </a:pPr>
            <a:r>
              <a:rPr lang="ro-RO" sz="6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6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JIGSAW PLANET</a:t>
            </a:r>
          </a:p>
          <a:p>
            <a:pPr marL="0" indent="0">
              <a:buNone/>
            </a:pPr>
            <a:r>
              <a:rPr lang="ro-RO" sz="6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6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KAHOOT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5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74" y="435429"/>
            <a:ext cx="11634652" cy="6052457"/>
          </a:xfrm>
        </p:spPr>
        <p:txBody>
          <a:bodyPr>
            <a:normAutofit/>
          </a:bodyPr>
          <a:lstStyle/>
          <a:p>
            <a:r>
              <a:rPr lang="ro-RO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CLR</a:t>
            </a:r>
            <a:r>
              <a:rPr lang="ro-RO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SUNETUL ȘI LITERA R</a:t>
            </a:r>
            <a:br>
              <a:rPr lang="ro-RO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ÎnTÂLNIREA DE DIMINEAȚĂ - </a:t>
            </a:r>
            <a:r>
              <a:rPr lang="ro-RO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Mesajul </a:t>
            </a:r>
            <a:r>
              <a:rPr lang="ro-RO" sz="1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rățuștei </a:t>
            </a:r>
            <a:r>
              <a:rPr lang="ro-RO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riri </a:t>
            </a:r>
            <a:r>
              <a:rPr lang="ro-RO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(captarea atenției)</a:t>
            </a:r>
            <a:br>
              <a:rPr lang="ro-RO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DIMINEAȚA, COPII!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SUNT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RĂȚUȘCA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RIRI.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MARȚI, O NOUĂ ZI A ÎNCEPUT,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AVEM MULTE DE FĂCUT.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CÂTE ZILE SUNT LUC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ĂTOA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ÎNT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SĂPTĂMÂNĂ OA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E?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ȘTIȚI, EU SUNT PASĂ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CĂLĂTOA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MĂ P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EGĂTESC PENT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O CĂLĂTO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 LUNGĂ ȘI OBOSITOA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ÎNAINTE DE PLECA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E, D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AGI PITICI,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REPETĂM ÎMP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EUNĂ  NUMĂRUL ȘI CIF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5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aplicația digitală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chatterpix</a:t>
            </a:r>
            <a:b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Aplicația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creează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exersa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interactiv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învățat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creativitatea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încrederea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sine. Se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exerseaz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abilitățile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comunicare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63" y="78379"/>
            <a:ext cx="10537373" cy="548639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Platforma grafică </a:t>
            </a:r>
            <a:r>
              <a:rPr lang="ro-RO" sz="2400" b="1" dirty="0" smtClean="0">
                <a:solidFill>
                  <a:srgbClr val="C00000"/>
                </a:solidFill>
              </a:rPr>
              <a:t>wordart                   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915" y="505098"/>
            <a:ext cx="10589622" cy="784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err="1" smtClean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Î</a:t>
            </a:r>
            <a:r>
              <a:rPr lang="en-US" dirty="0" err="1" smtClean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en-US" dirty="0" smtClean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sprijină</a:t>
            </a:r>
            <a:r>
              <a:rPr lang="en-US" dirty="0" smtClean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</a:t>
            </a:r>
            <a:r>
              <a:rPr lang="en-US" dirty="0" smtClean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elevi</a:t>
            </a:r>
            <a:r>
              <a:rPr lang="en-US" dirty="0" smtClean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să</a:t>
            </a:r>
            <a:r>
              <a:rPr lang="en-US" dirty="0" smtClean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își</a:t>
            </a:r>
            <a:r>
              <a:rPr lang="en-US" dirty="0" smtClean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dezvolte</a:t>
            </a:r>
            <a:r>
              <a:rPr lang="en-US" dirty="0" smtClean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competențele</a:t>
            </a:r>
            <a:r>
              <a:rPr lang="en-US" dirty="0" smtClean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</a:t>
            </a:r>
            <a:r>
              <a:rPr lang="en-US" dirty="0" err="1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comunicare</a:t>
            </a:r>
            <a:r>
              <a:rPr lang="en-US" dirty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creativitatea</a:t>
            </a:r>
            <a:r>
              <a:rPr lang="en-US" dirty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și</a:t>
            </a:r>
            <a:r>
              <a:rPr lang="en-US" dirty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simțul</a:t>
            </a:r>
            <a:r>
              <a:rPr lang="en-US" dirty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estetic</a:t>
            </a:r>
            <a:r>
              <a:rPr lang="ro-RO" dirty="0" smtClean="0">
                <a:solidFill>
                  <a:srgbClr val="00405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ro-RO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Pași </a:t>
            </a:r>
            <a:r>
              <a:rPr lang="ro-RO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tastează în browser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wordart.com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poate crea cont dacă se dorește. Se poate utiliza și fără cont creat;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alege </a:t>
            </a:r>
            <a:r>
              <a:rPr lang="ro-RO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Now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 lucrează fără cont);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deschide o fereastră nouă, apar două secțiuni: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stânga- secțiuni pentru norișorul de cuvinte;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dreapta- se previzualizează ce s-a lucrat.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Exemplu: Învățarea unui sunet nou / exemple de cuvinte care încep cu acel sunet;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tastează la Words(cuvinte) care au litera inițială ,,R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’’;</a:t>
            </a:r>
          </a:p>
          <a:p>
            <a:pPr lvl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face o list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de cuvinte (câte se doresc);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tastează </a:t>
            </a:r>
            <a:r>
              <a:rPr lang="ro-RO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+Add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când adăugăm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cuvinte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noi.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Funcționalități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o-RO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Shapes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(forme)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Se alege forma pe care o va lua norișorul.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o-RO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(indică ordonarea cuvintelor)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o-RO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Fonts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(tipul de litere)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o-RO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Style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(personalizăm paleta de culori)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Se apasă 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Visualize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 vede forma obținută);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Se salvează apăsând 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salvează imaginea 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JPEG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 smtClean="0">
              <a:solidFill>
                <a:srgbClr val="004051"/>
              </a:solidFill>
              <a:latin typeface="Arial" panose="020B0604020202020204" pitchFamily="34" charset="0"/>
            </a:endParaRPr>
          </a:p>
          <a:p>
            <a:endParaRPr lang="ro-RO" dirty="0">
              <a:solidFill>
                <a:srgbClr val="004051"/>
              </a:solidFill>
              <a:latin typeface="Arial" panose="020B0604020202020204" pitchFamily="34" charset="0"/>
            </a:endParaRPr>
          </a:p>
          <a:p>
            <a:endParaRPr lang="ro-RO" dirty="0" smtClean="0">
              <a:solidFill>
                <a:srgbClr val="004051"/>
              </a:solidFill>
              <a:latin typeface="Arial" panose="020B0604020202020204" pitchFamily="34" charset="0"/>
            </a:endParaRPr>
          </a:p>
          <a:p>
            <a:endParaRPr lang="ro-RO" dirty="0">
              <a:solidFill>
                <a:srgbClr val="004051"/>
              </a:solidFill>
              <a:latin typeface="Arial" panose="020B0604020202020204" pitchFamily="34" charset="0"/>
            </a:endParaRPr>
          </a:p>
          <a:p>
            <a:endParaRPr lang="ro-RO" dirty="0" smtClean="0">
              <a:solidFill>
                <a:srgbClr val="00405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7" y="1062446"/>
            <a:ext cx="1115821" cy="16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750995"/>
              </p:ext>
            </p:extLst>
          </p:nvPr>
        </p:nvGraphicFramePr>
        <p:xfrm>
          <a:off x="113211" y="60960"/>
          <a:ext cx="5860869" cy="6618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Document" r:id="rId3" imgW="5942845" imgH="6357444" progId="Word.Document.12">
                  <p:embed/>
                </p:oleObj>
              </mc:Choice>
              <mc:Fallback>
                <p:oleObj name="Document" r:id="rId3" imgW="5942845" imgH="63574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211" y="60960"/>
                        <a:ext cx="5860869" cy="6618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53947"/>
              </p:ext>
            </p:extLst>
          </p:nvPr>
        </p:nvGraphicFramePr>
        <p:xfrm>
          <a:off x="5738948" y="98424"/>
          <a:ext cx="6365965" cy="503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Document" r:id="rId5" imgW="8747661" imgH="5994679" progId="Word.Document.12">
                  <p:embed/>
                </p:oleObj>
              </mc:Choice>
              <mc:Fallback>
                <p:oleObj name="Document" r:id="rId5" imgW="8747661" imgH="59946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38948" y="98424"/>
                        <a:ext cx="6365965" cy="503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738948" y="5242561"/>
            <a:ext cx="6365965" cy="8708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BRAINSTORMING – CUVINTE CARE ÎNCEP CU SUNETUL R</a:t>
            </a:r>
          </a:p>
          <a:p>
            <a:pPr algn="ctr"/>
            <a:r>
              <a:rPr lang="ro-RO" dirty="0" smtClean="0"/>
              <a:t>(Dirijarea învățării; Tema pentru acasă)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16" y="113210"/>
            <a:ext cx="2249669" cy="2899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13" y="113210"/>
            <a:ext cx="2072640" cy="2899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281" y="113210"/>
            <a:ext cx="2413395" cy="2899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16" y="113210"/>
            <a:ext cx="2365874" cy="2899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5" y="3344091"/>
            <a:ext cx="2469154" cy="3196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3344091"/>
            <a:ext cx="3158218" cy="31263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73" y="3344091"/>
            <a:ext cx="2563313" cy="31263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818" y="3344091"/>
            <a:ext cx="3314972" cy="3126378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5" y="113210"/>
            <a:ext cx="2405473" cy="2899956"/>
          </a:xfrm>
        </p:spPr>
      </p:pic>
    </p:spTree>
    <p:extLst>
      <p:ext uri="{BB962C8B-B14F-4D97-AF65-F5344CB8AC3E}">
        <p14:creationId xmlns:p14="http://schemas.microsoft.com/office/powerpoint/2010/main" val="10892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6" y="93617"/>
            <a:ext cx="3257939" cy="30767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58" y="93617"/>
            <a:ext cx="5419511" cy="3076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842" y="93616"/>
            <a:ext cx="3040278" cy="307671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668007"/>
              </p:ext>
            </p:extLst>
          </p:nvPr>
        </p:nvGraphicFramePr>
        <p:xfrm>
          <a:off x="95846" y="3257006"/>
          <a:ext cx="3701091" cy="3535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Acrobat Document" r:id="rId6" imgW="4533723" imgH="6415677" progId="AcroExch.Document.DC">
                  <p:embed/>
                </p:oleObj>
              </mc:Choice>
              <mc:Fallback>
                <p:oleObj name="Acrobat Document" r:id="rId6" imgW="4533723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846" y="3257006"/>
                        <a:ext cx="3701091" cy="3535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742210"/>
              </p:ext>
            </p:extLst>
          </p:nvPr>
        </p:nvGraphicFramePr>
        <p:xfrm>
          <a:off x="8525693" y="3257006"/>
          <a:ext cx="3544387" cy="353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Acrobat Document" r:id="rId8" imgW="4533723" imgH="6415677" progId="AcroExch.Document.DC">
                  <p:embed/>
                </p:oleObj>
              </mc:Choice>
              <mc:Fallback>
                <p:oleObj name="Acrobat Document" r:id="rId8" imgW="4533723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25693" y="3257006"/>
                        <a:ext cx="3544387" cy="3535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23" y="3257006"/>
            <a:ext cx="4544583" cy="353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330</TotalTime>
  <Words>933</Words>
  <Application>Microsoft Office PowerPoint</Application>
  <PresentationFormat>Widescreen</PresentationFormat>
  <Paragraphs>117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Algerian</vt:lpstr>
      <vt:lpstr>Arial</vt:lpstr>
      <vt:lpstr>Arial Black</vt:lpstr>
      <vt:lpstr>Bahnschrift Condensed</vt:lpstr>
      <vt:lpstr>Bahnschrift SemiLight Condensed</vt:lpstr>
      <vt:lpstr>Calibri</vt:lpstr>
      <vt:lpstr>Century Gothic</vt:lpstr>
      <vt:lpstr>Times New Roman</vt:lpstr>
      <vt:lpstr>Wingdings 3</vt:lpstr>
      <vt:lpstr>Slice</vt:lpstr>
      <vt:lpstr>Document</vt:lpstr>
      <vt:lpstr>Acrobat Document</vt:lpstr>
      <vt:lpstr>Worksheet</vt:lpstr>
      <vt:lpstr>PowerPoint Presentation</vt:lpstr>
      <vt:lpstr> CLASA  PREGĂTITOARE Disciplina: Comunicare în limba română                                 Matematică și explorarea mediului</vt:lpstr>
      <vt:lpstr>PowerPoint Presentation</vt:lpstr>
      <vt:lpstr>PowerPoint Presentation</vt:lpstr>
      <vt:lpstr>CLR: SUNETUL ȘI LITERA R ÎnTÂLNIREA DE DIMINEAȚĂ - Mesajul rățuștei riri (captarea atenției) BUNĂ DIMINEAȚA, COPII! EU SUNT RĂȚUȘCA RIRI. E MARȚI, O NOUĂ ZI A ÎNCEPUT,  AVEM MULTE DE FĂCUT. CÂTE ZILE SUNT LUCRĂTOARE ÎNTR-O SĂPTĂMÂNĂ OARE? ȘTIȚI, EU SUNT PASĂRE CĂLĂTOARE,  MĂ PREGĂTESC PENTRU O CĂLĂTORIE LUNGĂ ȘI OBOSITOARE. ÎNAINTE DE PLECARE, DRAGI PITICI,  REPETĂM ÎMPREUNĂ  NUMĂRUL ȘI CIFRA 5.  aplicația digitală: chatterpix Aplicația le creează elevilor contextul pentru a exersa interactiv ceea ce au documentat și au învățat, le dezvoltă creativitatea și încrederea în sine. Se exersează abilitățile de comunicare.   </vt:lpstr>
      <vt:lpstr>Platforma grafică wordart                     </vt:lpstr>
      <vt:lpstr>PowerPoint Presentation</vt:lpstr>
      <vt:lpstr>PowerPoint Presentation</vt:lpstr>
      <vt:lpstr>PowerPoint Presentation</vt:lpstr>
      <vt:lpstr>PowerPoint Presentation</vt:lpstr>
      <vt:lpstr>Padlet :Mulțimea formată din 5 elemente                   Păsări </vt:lpstr>
      <vt:lpstr>Aplicația jigsaw planet creare puzzle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RePack by Diakov</cp:lastModifiedBy>
  <cp:revision>80</cp:revision>
  <dcterms:created xsi:type="dcterms:W3CDTF">2020-11-08T13:14:50Z</dcterms:created>
  <dcterms:modified xsi:type="dcterms:W3CDTF">2020-11-10T13:26:21Z</dcterms:modified>
</cp:coreProperties>
</file>