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93" r:id="rId5"/>
    <p:sldId id="269" r:id="rId6"/>
    <p:sldId id="259" r:id="rId7"/>
    <p:sldId id="263" r:id="rId8"/>
    <p:sldId id="272" r:id="rId9"/>
    <p:sldId id="264" r:id="rId10"/>
    <p:sldId id="273" r:id="rId11"/>
    <p:sldId id="288" r:id="rId12"/>
    <p:sldId id="289" r:id="rId13"/>
    <p:sldId id="290" r:id="rId14"/>
    <p:sldId id="267" r:id="rId15"/>
    <p:sldId id="268" r:id="rId16"/>
    <p:sldId id="294" r:id="rId17"/>
    <p:sldId id="295" r:id="rId18"/>
    <p:sldId id="277" r:id="rId19"/>
    <p:sldId id="297" r:id="rId20"/>
    <p:sldId id="300" r:id="rId21"/>
    <p:sldId id="296" r:id="rId22"/>
    <p:sldId id="298" r:id="rId23"/>
    <p:sldId id="299" r:id="rId24"/>
  </p:sldIdLst>
  <p:sldSz cx="12192000" cy="6858000"/>
  <p:notesSz cx="6858000" cy="9144000"/>
  <p:defaultText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Stil luminos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A111915-BE36-4E01-A7E5-04B1672EAD32}" styleName="Stil luminos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840" y="53"/>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5B79F3-0F62-4D17-8103-55E07C93DEA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ro-RO"/>
          </a:p>
        </p:txBody>
      </p:sp>
      <p:sp>
        <p:nvSpPr>
          <p:cNvPr id="3" name="Subtitle 2">
            <a:extLst>
              <a:ext uri="{FF2B5EF4-FFF2-40B4-BE49-F238E27FC236}">
                <a16:creationId xmlns:a16="http://schemas.microsoft.com/office/drawing/2014/main" id="{3A5580A1-93CB-457D-AB89-7D516E2E78F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ro-RO"/>
          </a:p>
        </p:txBody>
      </p:sp>
      <p:sp>
        <p:nvSpPr>
          <p:cNvPr id="4" name="Date Placeholder 3">
            <a:extLst>
              <a:ext uri="{FF2B5EF4-FFF2-40B4-BE49-F238E27FC236}">
                <a16:creationId xmlns:a16="http://schemas.microsoft.com/office/drawing/2014/main" id="{0D4BFA04-863A-42AC-BC95-B62E05B990CC}"/>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5" name="Footer Placeholder 4">
            <a:extLst>
              <a:ext uri="{FF2B5EF4-FFF2-40B4-BE49-F238E27FC236}">
                <a16:creationId xmlns:a16="http://schemas.microsoft.com/office/drawing/2014/main" id="{8B8F587E-05A1-42D7-93EE-8DACE0510017}"/>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6C94EB8E-BAEA-432D-808C-0CBDE5B96481}"/>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2919192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0D6979-FA42-4E3C-BCFC-D160F4293B9D}"/>
              </a:ext>
            </a:extLst>
          </p:cNvPr>
          <p:cNvSpPr>
            <a:spLocks noGrp="1"/>
          </p:cNvSpPr>
          <p:nvPr>
            <p:ph type="title"/>
          </p:nvPr>
        </p:nvSpPr>
        <p:spPr/>
        <p:txBody>
          <a:bodyPr/>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2F4F8932-0261-45F0-BA2B-0902E0A7370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BD241886-819A-4568-BF14-FAFE025C27CD}"/>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5" name="Footer Placeholder 4">
            <a:extLst>
              <a:ext uri="{FF2B5EF4-FFF2-40B4-BE49-F238E27FC236}">
                <a16:creationId xmlns:a16="http://schemas.microsoft.com/office/drawing/2014/main" id="{5ADED25D-961C-4D3E-AAFD-505225F557B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04011D11-1E4D-4694-8126-447869F63992}"/>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42805111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28A363-8245-47F4-91A4-ED1B1C0679D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ro-RO"/>
          </a:p>
        </p:txBody>
      </p:sp>
      <p:sp>
        <p:nvSpPr>
          <p:cNvPr id="3" name="Vertical Text Placeholder 2">
            <a:extLst>
              <a:ext uri="{FF2B5EF4-FFF2-40B4-BE49-F238E27FC236}">
                <a16:creationId xmlns:a16="http://schemas.microsoft.com/office/drawing/2014/main" id="{070F42DB-B4C1-4B01-B20F-578070425F8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73A5E0A1-E57C-4551-8510-C44396C7BA7C}"/>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5" name="Footer Placeholder 4">
            <a:extLst>
              <a:ext uri="{FF2B5EF4-FFF2-40B4-BE49-F238E27FC236}">
                <a16:creationId xmlns:a16="http://schemas.microsoft.com/office/drawing/2014/main" id="{10EAD81A-AC57-48E2-8DAF-A96067D8DDA2}"/>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80288F4A-C635-4B5A-A633-1567F8815910}"/>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3275223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6FF7F3-2F17-4316-B396-986CF23A2E7E}"/>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AF37ACB5-B10D-4601-950A-B626CF96D65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D5BE9C10-3EE7-4157-8500-998F68EBB98A}"/>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5" name="Footer Placeholder 4">
            <a:extLst>
              <a:ext uri="{FF2B5EF4-FFF2-40B4-BE49-F238E27FC236}">
                <a16:creationId xmlns:a16="http://schemas.microsoft.com/office/drawing/2014/main" id="{1D3BAA27-AE86-4654-A739-C6766E6854C1}"/>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F49F8576-FBA0-48EA-9B1E-9016C05ACC42}"/>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1155201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BB80ED-3780-4587-BD9E-C4275748AF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ro-RO"/>
          </a:p>
        </p:txBody>
      </p:sp>
      <p:sp>
        <p:nvSpPr>
          <p:cNvPr id="3" name="Text Placeholder 2">
            <a:extLst>
              <a:ext uri="{FF2B5EF4-FFF2-40B4-BE49-F238E27FC236}">
                <a16:creationId xmlns:a16="http://schemas.microsoft.com/office/drawing/2014/main" id="{96C4E9A1-B317-4C9B-A978-17F4EBC448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81B6C7-4A9A-476C-B0B3-11F119F05FAF}"/>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5" name="Footer Placeholder 4">
            <a:extLst>
              <a:ext uri="{FF2B5EF4-FFF2-40B4-BE49-F238E27FC236}">
                <a16:creationId xmlns:a16="http://schemas.microsoft.com/office/drawing/2014/main" id="{DD6274A1-4BD8-4972-BD6E-7E81AA9BB2D8}"/>
              </a:ext>
            </a:extLst>
          </p:cNvPr>
          <p:cNvSpPr>
            <a:spLocks noGrp="1"/>
          </p:cNvSpPr>
          <p:nvPr>
            <p:ph type="ftr" sz="quarter" idx="11"/>
          </p:nvPr>
        </p:nvSpPr>
        <p:spPr/>
        <p:txBody>
          <a:bodyPr/>
          <a:lstStyle/>
          <a:p>
            <a:endParaRPr lang="ro-RO"/>
          </a:p>
        </p:txBody>
      </p:sp>
      <p:sp>
        <p:nvSpPr>
          <p:cNvPr id="6" name="Slide Number Placeholder 5">
            <a:extLst>
              <a:ext uri="{FF2B5EF4-FFF2-40B4-BE49-F238E27FC236}">
                <a16:creationId xmlns:a16="http://schemas.microsoft.com/office/drawing/2014/main" id="{B2DB97D1-4FD5-4247-B05F-DA32C9605F4F}"/>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13848741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AA05A5-D474-457C-B213-5E37B71ACAEE}"/>
              </a:ext>
            </a:extLst>
          </p:cNvPr>
          <p:cNvSpPr>
            <a:spLocks noGrp="1"/>
          </p:cNvSpPr>
          <p:nvPr>
            <p:ph type="title"/>
          </p:nvPr>
        </p:nvSpPr>
        <p:spPr/>
        <p:txBody>
          <a:bodyPr/>
          <a:lstStyle/>
          <a:p>
            <a:r>
              <a:rPr lang="en-US"/>
              <a:t>Click to edit Master title style</a:t>
            </a:r>
            <a:endParaRPr lang="ro-RO"/>
          </a:p>
        </p:txBody>
      </p:sp>
      <p:sp>
        <p:nvSpPr>
          <p:cNvPr id="3" name="Content Placeholder 2">
            <a:extLst>
              <a:ext uri="{FF2B5EF4-FFF2-40B4-BE49-F238E27FC236}">
                <a16:creationId xmlns:a16="http://schemas.microsoft.com/office/drawing/2014/main" id="{90A48A76-9A6C-41C5-86A3-BFC21DEDE681}"/>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Content Placeholder 3">
            <a:extLst>
              <a:ext uri="{FF2B5EF4-FFF2-40B4-BE49-F238E27FC236}">
                <a16:creationId xmlns:a16="http://schemas.microsoft.com/office/drawing/2014/main" id="{957D4515-900C-4128-B149-DD9864A8FD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Date Placeholder 4">
            <a:extLst>
              <a:ext uri="{FF2B5EF4-FFF2-40B4-BE49-F238E27FC236}">
                <a16:creationId xmlns:a16="http://schemas.microsoft.com/office/drawing/2014/main" id="{77A5F539-4D51-42D3-9DA3-2CF74A56001B}"/>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6" name="Footer Placeholder 5">
            <a:extLst>
              <a:ext uri="{FF2B5EF4-FFF2-40B4-BE49-F238E27FC236}">
                <a16:creationId xmlns:a16="http://schemas.microsoft.com/office/drawing/2014/main" id="{B9EE7A3E-E773-4DE0-8644-1CBDA4635FCD}"/>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DBAFA959-FA0F-4AC8-B780-1CA6C4D73C06}"/>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3081937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99BAC6-C187-4FB8-BE43-5C8C20E3777A}"/>
              </a:ext>
            </a:extLst>
          </p:cNvPr>
          <p:cNvSpPr>
            <a:spLocks noGrp="1"/>
          </p:cNvSpPr>
          <p:nvPr>
            <p:ph type="title"/>
          </p:nvPr>
        </p:nvSpPr>
        <p:spPr>
          <a:xfrm>
            <a:off x="839788" y="365125"/>
            <a:ext cx="10515600" cy="1325563"/>
          </a:xfrm>
        </p:spPr>
        <p:txBody>
          <a:bodyPr/>
          <a:lstStyle/>
          <a:p>
            <a:r>
              <a:rPr lang="en-US"/>
              <a:t>Click to edit Master title style</a:t>
            </a:r>
            <a:endParaRPr lang="ro-RO"/>
          </a:p>
        </p:txBody>
      </p:sp>
      <p:sp>
        <p:nvSpPr>
          <p:cNvPr id="3" name="Text Placeholder 2">
            <a:extLst>
              <a:ext uri="{FF2B5EF4-FFF2-40B4-BE49-F238E27FC236}">
                <a16:creationId xmlns:a16="http://schemas.microsoft.com/office/drawing/2014/main" id="{1DF1D77C-56F9-4C9D-B370-AB2695C02D3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CE74A04-7581-4A80-9B42-2C19BF14BF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5" name="Text Placeholder 4">
            <a:extLst>
              <a:ext uri="{FF2B5EF4-FFF2-40B4-BE49-F238E27FC236}">
                <a16:creationId xmlns:a16="http://schemas.microsoft.com/office/drawing/2014/main" id="{ABDBF678-86D0-47E6-8ABA-0136826783C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F807FB8F-890C-4FB6-8E7C-8A259C99B6E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7" name="Date Placeholder 6">
            <a:extLst>
              <a:ext uri="{FF2B5EF4-FFF2-40B4-BE49-F238E27FC236}">
                <a16:creationId xmlns:a16="http://schemas.microsoft.com/office/drawing/2014/main" id="{C39A1A76-F0FE-4A68-92AA-C5855FDF0DBB}"/>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8" name="Footer Placeholder 7">
            <a:extLst>
              <a:ext uri="{FF2B5EF4-FFF2-40B4-BE49-F238E27FC236}">
                <a16:creationId xmlns:a16="http://schemas.microsoft.com/office/drawing/2014/main" id="{C66A5E10-D5F2-46EB-92C4-C01DF6340F41}"/>
              </a:ext>
            </a:extLst>
          </p:cNvPr>
          <p:cNvSpPr>
            <a:spLocks noGrp="1"/>
          </p:cNvSpPr>
          <p:nvPr>
            <p:ph type="ftr" sz="quarter" idx="11"/>
          </p:nvPr>
        </p:nvSpPr>
        <p:spPr/>
        <p:txBody>
          <a:bodyPr/>
          <a:lstStyle/>
          <a:p>
            <a:endParaRPr lang="ro-RO"/>
          </a:p>
        </p:txBody>
      </p:sp>
      <p:sp>
        <p:nvSpPr>
          <p:cNvPr id="9" name="Slide Number Placeholder 8">
            <a:extLst>
              <a:ext uri="{FF2B5EF4-FFF2-40B4-BE49-F238E27FC236}">
                <a16:creationId xmlns:a16="http://schemas.microsoft.com/office/drawing/2014/main" id="{E2B6E8CA-891D-43CC-A6C1-85DC4EFA948E}"/>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3402121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CB384-3153-46BB-8111-CC70CBFFF29B}"/>
              </a:ext>
            </a:extLst>
          </p:cNvPr>
          <p:cNvSpPr>
            <a:spLocks noGrp="1"/>
          </p:cNvSpPr>
          <p:nvPr>
            <p:ph type="title"/>
          </p:nvPr>
        </p:nvSpPr>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533EF95B-3052-4DC2-97A5-22B2DD01D466}"/>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4" name="Footer Placeholder 3">
            <a:extLst>
              <a:ext uri="{FF2B5EF4-FFF2-40B4-BE49-F238E27FC236}">
                <a16:creationId xmlns:a16="http://schemas.microsoft.com/office/drawing/2014/main" id="{7907B670-80D2-4255-AACB-CDEBEC5FAFAF}"/>
              </a:ext>
            </a:extLst>
          </p:cNvPr>
          <p:cNvSpPr>
            <a:spLocks noGrp="1"/>
          </p:cNvSpPr>
          <p:nvPr>
            <p:ph type="ftr" sz="quarter" idx="11"/>
          </p:nvPr>
        </p:nvSpPr>
        <p:spPr/>
        <p:txBody>
          <a:bodyPr/>
          <a:lstStyle/>
          <a:p>
            <a:endParaRPr lang="ro-RO"/>
          </a:p>
        </p:txBody>
      </p:sp>
      <p:sp>
        <p:nvSpPr>
          <p:cNvPr id="5" name="Slide Number Placeholder 4">
            <a:extLst>
              <a:ext uri="{FF2B5EF4-FFF2-40B4-BE49-F238E27FC236}">
                <a16:creationId xmlns:a16="http://schemas.microsoft.com/office/drawing/2014/main" id="{F561E247-644C-4D69-8DD0-CFE757371B4B}"/>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572318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C53ABCC-E211-42A8-822A-D3B3617E7338}"/>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3" name="Footer Placeholder 2">
            <a:extLst>
              <a:ext uri="{FF2B5EF4-FFF2-40B4-BE49-F238E27FC236}">
                <a16:creationId xmlns:a16="http://schemas.microsoft.com/office/drawing/2014/main" id="{92A2AA27-C07A-4FB4-8E27-59D9192558C5}"/>
              </a:ext>
            </a:extLst>
          </p:cNvPr>
          <p:cNvSpPr>
            <a:spLocks noGrp="1"/>
          </p:cNvSpPr>
          <p:nvPr>
            <p:ph type="ftr" sz="quarter" idx="11"/>
          </p:nvPr>
        </p:nvSpPr>
        <p:spPr/>
        <p:txBody>
          <a:bodyPr/>
          <a:lstStyle/>
          <a:p>
            <a:endParaRPr lang="ro-RO"/>
          </a:p>
        </p:txBody>
      </p:sp>
      <p:sp>
        <p:nvSpPr>
          <p:cNvPr id="4" name="Slide Number Placeholder 3">
            <a:extLst>
              <a:ext uri="{FF2B5EF4-FFF2-40B4-BE49-F238E27FC236}">
                <a16:creationId xmlns:a16="http://schemas.microsoft.com/office/drawing/2014/main" id="{E30EB896-4D51-4F9B-91AC-0DC7BF74D1DA}"/>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3542807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A27A0F-4DE8-4E75-9896-A3D6512E2F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Content Placeholder 2">
            <a:extLst>
              <a:ext uri="{FF2B5EF4-FFF2-40B4-BE49-F238E27FC236}">
                <a16:creationId xmlns:a16="http://schemas.microsoft.com/office/drawing/2014/main" id="{8E54DE50-F9A8-4B21-8BD4-2B706D9CFA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Text Placeholder 3">
            <a:extLst>
              <a:ext uri="{FF2B5EF4-FFF2-40B4-BE49-F238E27FC236}">
                <a16:creationId xmlns:a16="http://schemas.microsoft.com/office/drawing/2014/main" id="{A80009DF-1E90-4ED9-9C96-FACED3F5F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AA81451-7BFF-4D18-A624-AE45369BB343}"/>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6" name="Footer Placeholder 5">
            <a:extLst>
              <a:ext uri="{FF2B5EF4-FFF2-40B4-BE49-F238E27FC236}">
                <a16:creationId xmlns:a16="http://schemas.microsoft.com/office/drawing/2014/main" id="{524F8A72-754A-43E7-9FD1-94B6F5A4B47E}"/>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34C3F8F1-9F9B-4AAA-936E-892FE72077B4}"/>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26696558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85013D-55B3-4175-BB38-65465C0BB55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ro-RO"/>
          </a:p>
        </p:txBody>
      </p:sp>
      <p:sp>
        <p:nvSpPr>
          <p:cNvPr id="3" name="Picture Placeholder 2">
            <a:extLst>
              <a:ext uri="{FF2B5EF4-FFF2-40B4-BE49-F238E27FC236}">
                <a16:creationId xmlns:a16="http://schemas.microsoft.com/office/drawing/2014/main" id="{F2973866-9562-4916-A681-4F2AB0A48F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o-RO"/>
          </a:p>
        </p:txBody>
      </p:sp>
      <p:sp>
        <p:nvSpPr>
          <p:cNvPr id="4" name="Text Placeholder 3">
            <a:extLst>
              <a:ext uri="{FF2B5EF4-FFF2-40B4-BE49-F238E27FC236}">
                <a16:creationId xmlns:a16="http://schemas.microsoft.com/office/drawing/2014/main" id="{862CBD31-DFCE-4252-9B1E-0A654E157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C9F2E66-485A-45C8-8811-6FF8E53D5CAF}"/>
              </a:ext>
            </a:extLst>
          </p:cNvPr>
          <p:cNvSpPr>
            <a:spLocks noGrp="1"/>
          </p:cNvSpPr>
          <p:nvPr>
            <p:ph type="dt" sz="half" idx="10"/>
          </p:nvPr>
        </p:nvSpPr>
        <p:spPr/>
        <p:txBody>
          <a:bodyPr/>
          <a:lstStyle/>
          <a:p>
            <a:fld id="{EF8410EE-0D15-44B5-AB57-48A1F1861730}" type="datetimeFigureOut">
              <a:rPr lang="ro-RO" smtClean="0"/>
              <a:t>09.12.2025</a:t>
            </a:fld>
            <a:endParaRPr lang="ro-RO"/>
          </a:p>
        </p:txBody>
      </p:sp>
      <p:sp>
        <p:nvSpPr>
          <p:cNvPr id="6" name="Footer Placeholder 5">
            <a:extLst>
              <a:ext uri="{FF2B5EF4-FFF2-40B4-BE49-F238E27FC236}">
                <a16:creationId xmlns:a16="http://schemas.microsoft.com/office/drawing/2014/main" id="{AFB7DB0D-F763-4ECD-8697-6503263E4556}"/>
              </a:ext>
            </a:extLst>
          </p:cNvPr>
          <p:cNvSpPr>
            <a:spLocks noGrp="1"/>
          </p:cNvSpPr>
          <p:nvPr>
            <p:ph type="ftr" sz="quarter" idx="11"/>
          </p:nvPr>
        </p:nvSpPr>
        <p:spPr/>
        <p:txBody>
          <a:bodyPr/>
          <a:lstStyle/>
          <a:p>
            <a:endParaRPr lang="ro-RO"/>
          </a:p>
        </p:txBody>
      </p:sp>
      <p:sp>
        <p:nvSpPr>
          <p:cNvPr id="7" name="Slide Number Placeholder 6">
            <a:extLst>
              <a:ext uri="{FF2B5EF4-FFF2-40B4-BE49-F238E27FC236}">
                <a16:creationId xmlns:a16="http://schemas.microsoft.com/office/drawing/2014/main" id="{060027F8-FE02-4E5E-B1AD-346BD4700A9D}"/>
              </a:ext>
            </a:extLst>
          </p:cNvPr>
          <p:cNvSpPr>
            <a:spLocks noGrp="1"/>
          </p:cNvSpPr>
          <p:nvPr>
            <p:ph type="sldNum" sz="quarter" idx="12"/>
          </p:nvPr>
        </p:nvSpPr>
        <p:spPr/>
        <p:txBody>
          <a:bodyPr/>
          <a:lstStyle/>
          <a:p>
            <a:fld id="{876D46A9-5FF3-48A6-9CF1-143C5B9603D8}" type="slidenum">
              <a:rPr lang="ro-RO" smtClean="0"/>
              <a:t>‹#›</a:t>
            </a:fld>
            <a:endParaRPr lang="ro-RO"/>
          </a:p>
        </p:txBody>
      </p:sp>
    </p:spTree>
    <p:extLst>
      <p:ext uri="{BB962C8B-B14F-4D97-AF65-F5344CB8AC3E}">
        <p14:creationId xmlns:p14="http://schemas.microsoft.com/office/powerpoint/2010/main" val="367679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21F55D-6DDE-4417-9226-B93F68F496E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ro-RO"/>
          </a:p>
        </p:txBody>
      </p:sp>
      <p:sp>
        <p:nvSpPr>
          <p:cNvPr id="3" name="Text Placeholder 2">
            <a:extLst>
              <a:ext uri="{FF2B5EF4-FFF2-40B4-BE49-F238E27FC236}">
                <a16:creationId xmlns:a16="http://schemas.microsoft.com/office/drawing/2014/main" id="{95199084-E98F-49D4-92C3-DB7D41B4B1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ro-RO"/>
          </a:p>
        </p:txBody>
      </p:sp>
      <p:sp>
        <p:nvSpPr>
          <p:cNvPr id="4" name="Date Placeholder 3">
            <a:extLst>
              <a:ext uri="{FF2B5EF4-FFF2-40B4-BE49-F238E27FC236}">
                <a16:creationId xmlns:a16="http://schemas.microsoft.com/office/drawing/2014/main" id="{9F43946F-543A-47D3-B72C-E00481AA9D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8410EE-0D15-44B5-AB57-48A1F1861730}" type="datetimeFigureOut">
              <a:rPr lang="ro-RO" smtClean="0"/>
              <a:t>09.12.2025</a:t>
            </a:fld>
            <a:endParaRPr lang="ro-RO"/>
          </a:p>
        </p:txBody>
      </p:sp>
      <p:sp>
        <p:nvSpPr>
          <p:cNvPr id="5" name="Footer Placeholder 4">
            <a:extLst>
              <a:ext uri="{FF2B5EF4-FFF2-40B4-BE49-F238E27FC236}">
                <a16:creationId xmlns:a16="http://schemas.microsoft.com/office/drawing/2014/main" id="{13F5C51C-2FB0-4F54-A56D-C8F9218484A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o-RO"/>
          </a:p>
        </p:txBody>
      </p:sp>
      <p:sp>
        <p:nvSpPr>
          <p:cNvPr id="6" name="Slide Number Placeholder 5">
            <a:extLst>
              <a:ext uri="{FF2B5EF4-FFF2-40B4-BE49-F238E27FC236}">
                <a16:creationId xmlns:a16="http://schemas.microsoft.com/office/drawing/2014/main" id="{C4609058-9710-49A4-89BB-172F10559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6D46A9-5FF3-48A6-9CF1-143C5B9603D8}" type="slidenum">
              <a:rPr lang="ro-RO" smtClean="0"/>
              <a:t>‹#›</a:t>
            </a:fld>
            <a:endParaRPr lang="ro-RO"/>
          </a:p>
        </p:txBody>
      </p:sp>
    </p:spTree>
    <p:extLst>
      <p:ext uri="{BB962C8B-B14F-4D97-AF65-F5344CB8AC3E}">
        <p14:creationId xmlns:p14="http://schemas.microsoft.com/office/powerpoint/2010/main" val="20398296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o-R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hyperlink" Target="https://www.oecd.org/en/data/tools/oecd-learning-compass-2030.html" TargetMode="External"/><Relationship Id="rId3" Type="http://schemas.openxmlformats.org/officeDocument/2006/relationships/image" Target="../media/image4.png"/><Relationship Id="rId7"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hyperlink" Target="https://www.oecd.org/en/publications/oecd-teaching-compass_8297a24a-en.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6AE0F4-C461-4175-B843-A70DECC0313C}"/>
              </a:ext>
            </a:extLst>
          </p:cNvPr>
          <p:cNvSpPr>
            <a:spLocks noGrp="1"/>
          </p:cNvSpPr>
          <p:nvPr>
            <p:ph type="ctrTitle"/>
          </p:nvPr>
        </p:nvSpPr>
        <p:spPr>
          <a:xfrm>
            <a:off x="2846963" y="1326648"/>
            <a:ext cx="9144000" cy="2387600"/>
          </a:xfrm>
        </p:spPr>
        <p:txBody>
          <a:bodyPr>
            <a:normAutofit fontScale="90000"/>
          </a:bodyPr>
          <a:lstStyle/>
          <a:p>
            <a:r>
              <a:rPr lang="ro-RO" dirty="0">
                <a:solidFill>
                  <a:srgbClr val="002060"/>
                </a:solidFill>
              </a:rPr>
              <a:t>Programe școlare pentru domeniul INFORMATICII</a:t>
            </a:r>
            <a:br>
              <a:rPr lang="ro-RO" dirty="0">
                <a:solidFill>
                  <a:srgbClr val="002060"/>
                </a:solidFill>
              </a:rPr>
            </a:br>
            <a:endParaRPr lang="ro-RO" dirty="0">
              <a:solidFill>
                <a:srgbClr val="002060"/>
              </a:solidFill>
            </a:endParaRPr>
          </a:p>
        </p:txBody>
      </p:sp>
      <p:sp>
        <p:nvSpPr>
          <p:cNvPr id="3" name="Subtitle 2">
            <a:extLst>
              <a:ext uri="{FF2B5EF4-FFF2-40B4-BE49-F238E27FC236}">
                <a16:creationId xmlns:a16="http://schemas.microsoft.com/office/drawing/2014/main" id="{7C7963EA-971F-4125-8713-311F287AB3B1}"/>
              </a:ext>
            </a:extLst>
          </p:cNvPr>
          <p:cNvSpPr>
            <a:spLocks noGrp="1"/>
          </p:cNvSpPr>
          <p:nvPr>
            <p:ph type="subTitle" idx="1"/>
          </p:nvPr>
        </p:nvSpPr>
        <p:spPr>
          <a:xfrm>
            <a:off x="2846963" y="3875590"/>
            <a:ext cx="9144000" cy="1655762"/>
          </a:xfrm>
        </p:spPr>
        <p:txBody>
          <a:bodyPr/>
          <a:lstStyle/>
          <a:p>
            <a:r>
              <a:rPr lang="ro-RO" dirty="0">
                <a:solidFill>
                  <a:srgbClr val="002060"/>
                </a:solidFill>
              </a:rPr>
              <a:t>Eveniment de prezentare</a:t>
            </a:r>
          </a:p>
          <a:p>
            <a:r>
              <a:rPr lang="ro-RO" dirty="0">
                <a:solidFill>
                  <a:srgbClr val="002060"/>
                </a:solidFill>
              </a:rPr>
              <a:t>09.12.2025</a:t>
            </a:r>
          </a:p>
        </p:txBody>
      </p:sp>
      <p:pic>
        <p:nvPicPr>
          <p:cNvPr id="7" name="Picture 6">
            <a:extLst>
              <a:ext uri="{FF2B5EF4-FFF2-40B4-BE49-F238E27FC236}">
                <a16:creationId xmlns:a16="http://schemas.microsoft.com/office/drawing/2014/main" id="{BB6D5DA2-AA1F-47D2-BEC9-80A9A1DB3100}"/>
              </a:ext>
            </a:extLst>
          </p:cNvPr>
          <p:cNvPicPr/>
          <p:nvPr/>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7536628" y="3975"/>
            <a:ext cx="4655372" cy="614045"/>
          </a:xfrm>
          <a:prstGeom prst="rect">
            <a:avLst/>
          </a:prstGeom>
        </p:spPr>
      </p:pic>
      <p:sp>
        <p:nvSpPr>
          <p:cNvPr id="8" name="Flowchart: Process 7">
            <a:extLst>
              <a:ext uri="{FF2B5EF4-FFF2-40B4-BE49-F238E27FC236}">
                <a16:creationId xmlns:a16="http://schemas.microsoft.com/office/drawing/2014/main" id="{4C7CD43D-F258-4977-BEA0-86A0C9AD8AFF}"/>
              </a:ext>
            </a:extLst>
          </p:cNvPr>
          <p:cNvSpPr/>
          <p:nvPr/>
        </p:nvSpPr>
        <p:spPr>
          <a:xfrm>
            <a:off x="0" y="-24315"/>
            <a:ext cx="2607013" cy="6858000"/>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9" name="Picture 2" descr="D:\1x\Asset 35.png">
            <a:extLst>
              <a:ext uri="{FF2B5EF4-FFF2-40B4-BE49-F238E27FC236}">
                <a16:creationId xmlns:a16="http://schemas.microsoft.com/office/drawing/2014/main" id="{D6F4DD43-6490-4121-9264-8122EA3648F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3299" y="113678"/>
            <a:ext cx="2216884" cy="228905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59E8620-F88D-4B3C-9A81-1C8304F7B1DB}"/>
              </a:ext>
            </a:extLst>
          </p:cNvPr>
          <p:cNvSpPr/>
          <p:nvPr/>
        </p:nvSpPr>
        <p:spPr>
          <a:xfrm>
            <a:off x="2655653" y="0"/>
            <a:ext cx="45719" cy="68580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 name="TextBox 10">
            <a:extLst>
              <a:ext uri="{FF2B5EF4-FFF2-40B4-BE49-F238E27FC236}">
                <a16:creationId xmlns:a16="http://schemas.microsoft.com/office/drawing/2014/main" id="{9480B86B-E343-4058-9DF3-0588FE7D11B6}"/>
              </a:ext>
            </a:extLst>
          </p:cNvPr>
          <p:cNvSpPr txBox="1"/>
          <p:nvPr/>
        </p:nvSpPr>
        <p:spPr>
          <a:xfrm flipH="1">
            <a:off x="879705" y="2513919"/>
            <a:ext cx="1630357" cy="1477328"/>
          </a:xfrm>
          <a:prstGeom prst="rect">
            <a:avLst/>
          </a:prstGeom>
          <a:noFill/>
        </p:spPr>
        <p:txBody>
          <a:bodyPr wrap="square" rtlCol="0">
            <a:spAutoFit/>
          </a:bodyPr>
          <a:lstStyle/>
          <a:p>
            <a:pPr algn="r"/>
            <a:r>
              <a:rPr lang="ro-RO" dirty="0">
                <a:solidFill>
                  <a:schemeClr val="bg2"/>
                </a:solidFill>
              </a:rPr>
              <a:t>PROGRAME ȘCOLARE </a:t>
            </a:r>
          </a:p>
          <a:p>
            <a:pPr algn="r"/>
            <a:r>
              <a:rPr lang="ro-RO" dirty="0">
                <a:solidFill>
                  <a:schemeClr val="bg2"/>
                </a:solidFill>
              </a:rPr>
              <a:t>– </a:t>
            </a:r>
          </a:p>
          <a:p>
            <a:pPr algn="r"/>
            <a:r>
              <a:rPr lang="ro-RO" dirty="0">
                <a:solidFill>
                  <a:schemeClr val="bg2"/>
                </a:solidFill>
              </a:rPr>
              <a:t>ÎNVĂȚĂMÂNT LICEAL</a:t>
            </a:r>
          </a:p>
        </p:txBody>
      </p:sp>
      <p:sp>
        <p:nvSpPr>
          <p:cNvPr id="12" name="TextBox 11">
            <a:extLst>
              <a:ext uri="{FF2B5EF4-FFF2-40B4-BE49-F238E27FC236}">
                <a16:creationId xmlns:a16="http://schemas.microsoft.com/office/drawing/2014/main" id="{7D76E8B2-550B-4081-9CF2-935EA592E425}"/>
              </a:ext>
            </a:extLst>
          </p:cNvPr>
          <p:cNvSpPr txBox="1"/>
          <p:nvPr/>
        </p:nvSpPr>
        <p:spPr>
          <a:xfrm flipH="1">
            <a:off x="293177" y="5329152"/>
            <a:ext cx="2216885" cy="923330"/>
          </a:xfrm>
          <a:prstGeom prst="rect">
            <a:avLst/>
          </a:prstGeom>
          <a:noFill/>
        </p:spPr>
        <p:txBody>
          <a:bodyPr wrap="square" rtlCol="0">
            <a:spAutoFit/>
          </a:bodyPr>
          <a:lstStyle/>
          <a:p>
            <a:pPr algn="r"/>
            <a:r>
              <a:rPr lang="ro-RO" dirty="0">
                <a:solidFill>
                  <a:schemeClr val="bg2"/>
                </a:solidFill>
              </a:rPr>
              <a:t>24 NOIEMBRIE 2025</a:t>
            </a:r>
          </a:p>
          <a:p>
            <a:pPr algn="r"/>
            <a:r>
              <a:rPr lang="ro-RO" dirty="0">
                <a:solidFill>
                  <a:schemeClr val="bg2"/>
                </a:solidFill>
              </a:rPr>
              <a:t>- </a:t>
            </a:r>
          </a:p>
          <a:p>
            <a:pPr algn="r"/>
            <a:r>
              <a:rPr lang="ro-RO" dirty="0">
                <a:solidFill>
                  <a:schemeClr val="bg2"/>
                </a:solidFill>
              </a:rPr>
              <a:t>12 DECEMBRIE 2025 </a:t>
            </a:r>
          </a:p>
        </p:txBody>
      </p:sp>
      <p:sp>
        <p:nvSpPr>
          <p:cNvPr id="13" name="TextBox 12">
            <a:extLst>
              <a:ext uri="{FF2B5EF4-FFF2-40B4-BE49-F238E27FC236}">
                <a16:creationId xmlns:a16="http://schemas.microsoft.com/office/drawing/2014/main" id="{D409F104-2163-440C-BA56-4F8A50BA39C3}"/>
              </a:ext>
            </a:extLst>
          </p:cNvPr>
          <p:cNvSpPr txBox="1"/>
          <p:nvPr/>
        </p:nvSpPr>
        <p:spPr>
          <a:xfrm flipH="1">
            <a:off x="293176" y="4153649"/>
            <a:ext cx="2216885" cy="923330"/>
          </a:xfrm>
          <a:prstGeom prst="rect">
            <a:avLst/>
          </a:prstGeom>
          <a:noFill/>
        </p:spPr>
        <p:txBody>
          <a:bodyPr wrap="square" rtlCol="0">
            <a:spAutoFit/>
          </a:bodyPr>
          <a:lstStyle/>
          <a:p>
            <a:pPr algn="r"/>
            <a:r>
              <a:rPr lang="ro-RO" b="1" dirty="0">
                <a:solidFill>
                  <a:schemeClr val="bg2"/>
                </a:solidFill>
              </a:rPr>
              <a:t>ETAPA DE TRANSPARENȚĂ INSTITUȚIONALĂ </a:t>
            </a:r>
          </a:p>
        </p:txBody>
      </p:sp>
    </p:spTree>
    <p:extLst>
      <p:ext uri="{BB962C8B-B14F-4D97-AF65-F5344CB8AC3E}">
        <p14:creationId xmlns:p14="http://schemas.microsoft.com/office/powerpoint/2010/main" val="409605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COMPETENȚE GENERALE</a:t>
            </a:r>
          </a:p>
          <a:p>
            <a:pPr marL="0" indent="0">
              <a:buNone/>
            </a:pPr>
            <a:endParaRPr lang="ro-RO" dirty="0">
              <a:solidFill>
                <a:schemeClr val="bg2"/>
              </a:solidFill>
            </a:endParaRP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pPr marL="0" indent="0">
              <a:buNone/>
            </a:pPr>
            <a:r>
              <a:rPr lang="ro-RO" sz="2400" b="1" dirty="0">
                <a:solidFill>
                  <a:srgbClr val="002060"/>
                </a:solidFill>
              </a:rPr>
              <a:t>INFORMATICĂ</a:t>
            </a:r>
          </a:p>
          <a:p>
            <a:pPr marL="0" indent="0">
              <a:buNone/>
            </a:pPr>
            <a:endParaRPr lang="ro-RO" sz="2400"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graphicFrame>
        <p:nvGraphicFramePr>
          <p:cNvPr id="2" name="Tabel 1">
            <a:extLst>
              <a:ext uri="{FF2B5EF4-FFF2-40B4-BE49-F238E27FC236}">
                <a16:creationId xmlns:a16="http://schemas.microsoft.com/office/drawing/2014/main" id="{C1EA8173-DF97-49FC-AF92-6E31377748C3}"/>
              </a:ext>
            </a:extLst>
          </p:cNvPr>
          <p:cNvGraphicFramePr>
            <a:graphicFrameLocks noGrp="1"/>
          </p:cNvGraphicFramePr>
          <p:nvPr>
            <p:extLst>
              <p:ext uri="{D42A27DB-BD31-4B8C-83A1-F6EECF244321}">
                <p14:modId xmlns:p14="http://schemas.microsoft.com/office/powerpoint/2010/main" val="1052903108"/>
              </p:ext>
            </p:extLst>
          </p:nvPr>
        </p:nvGraphicFramePr>
        <p:xfrm>
          <a:off x="584200" y="2332514"/>
          <a:ext cx="11201400" cy="3291840"/>
        </p:xfrm>
        <a:graphic>
          <a:graphicData uri="http://schemas.openxmlformats.org/drawingml/2006/table">
            <a:tbl>
              <a:tblPr firstRow="1" firstCol="1" bandRow="1">
                <a:tableStyleId>{BC89EF96-8CEA-46FF-86C4-4CE0E7609802}</a:tableStyleId>
              </a:tblPr>
              <a:tblGrid>
                <a:gridCol w="921094">
                  <a:extLst>
                    <a:ext uri="{9D8B030D-6E8A-4147-A177-3AD203B41FA5}">
                      <a16:colId xmlns:a16="http://schemas.microsoft.com/office/drawing/2014/main" val="2695248629"/>
                    </a:ext>
                  </a:extLst>
                </a:gridCol>
                <a:gridCol w="10280306">
                  <a:extLst>
                    <a:ext uri="{9D8B030D-6E8A-4147-A177-3AD203B41FA5}">
                      <a16:colId xmlns:a16="http://schemas.microsoft.com/office/drawing/2014/main" val="1686386272"/>
                    </a:ext>
                  </a:extLst>
                </a:gridCol>
              </a:tblGrid>
              <a:tr h="0">
                <a:tc>
                  <a:txBody>
                    <a:bodyPr/>
                    <a:lstStyle/>
                    <a:p>
                      <a:pPr>
                        <a:spcAft>
                          <a:spcPts val="0"/>
                        </a:spcAft>
                      </a:pPr>
                      <a:r>
                        <a:rPr lang="ro-RO" sz="1800" dirty="0">
                          <a:solidFill>
                            <a:srgbClr val="002060"/>
                          </a:solidFill>
                          <a:effectLst/>
                        </a:rPr>
                        <a:t>CG1</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b="0" dirty="0">
                          <a:solidFill>
                            <a:srgbClr val="002060"/>
                          </a:solidFill>
                          <a:effectLst/>
                        </a:rPr>
                        <a:t>Identifică principalele caracteristici ale modelelor conceptuale și operaționale ale dezvoltării produselor software, pentru înțelegerea fundamentelor programării</a:t>
                      </a:r>
                      <a:endParaRPr lang="en-US" sz="1800" b="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083670319"/>
                  </a:ext>
                </a:extLst>
              </a:tr>
              <a:tr h="0">
                <a:tc>
                  <a:txBody>
                    <a:bodyPr/>
                    <a:lstStyle/>
                    <a:p>
                      <a:pPr>
                        <a:spcAft>
                          <a:spcPts val="0"/>
                        </a:spcAft>
                      </a:pPr>
                      <a:r>
                        <a:rPr lang="ro-RO" sz="1800">
                          <a:solidFill>
                            <a:srgbClr val="002060"/>
                          </a:solidFill>
                          <a:effectLst/>
                        </a:rPr>
                        <a:t>CG2</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dirty="0">
                          <a:solidFill>
                            <a:srgbClr val="002060"/>
                          </a:solidFill>
                          <a:effectLst/>
                        </a:rPr>
                        <a:t>Explică principii care stau la baza modelelor conceptuale și operaționale ale dezvoltării produselor software, pentru a fundamenta în mod logic proiectarea și implementarea soluțiilor informatice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822343267"/>
                  </a:ext>
                </a:extLst>
              </a:tr>
              <a:tr h="0">
                <a:tc>
                  <a:txBody>
                    <a:bodyPr/>
                    <a:lstStyle/>
                    <a:p>
                      <a:pPr>
                        <a:spcAft>
                          <a:spcPts val="0"/>
                        </a:spcAft>
                      </a:pPr>
                      <a:r>
                        <a:rPr lang="ro-RO" sz="1800">
                          <a:solidFill>
                            <a:srgbClr val="002060"/>
                          </a:solidFill>
                          <a:effectLst/>
                        </a:rPr>
                        <a:t>CG3</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dirty="0">
                          <a:solidFill>
                            <a:srgbClr val="002060"/>
                          </a:solidFill>
                          <a:effectLst/>
                        </a:rPr>
                        <a:t>Utilizează modele conceptuale și operaționale ale dezvoltării produselor software, în scopul obținerii de soluții informatice funcționale și eficiente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1548007"/>
                  </a:ext>
                </a:extLst>
              </a:tr>
              <a:tr h="0">
                <a:tc>
                  <a:txBody>
                    <a:bodyPr/>
                    <a:lstStyle/>
                    <a:p>
                      <a:pPr>
                        <a:spcAft>
                          <a:spcPts val="0"/>
                        </a:spcAft>
                      </a:pPr>
                      <a:r>
                        <a:rPr lang="ro-RO" sz="1800">
                          <a:solidFill>
                            <a:srgbClr val="002060"/>
                          </a:solidFill>
                          <a:effectLst/>
                        </a:rPr>
                        <a:t>CG4</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spc="-10" dirty="0">
                          <a:solidFill>
                            <a:srgbClr val="002060"/>
                          </a:solidFill>
                          <a:effectLst/>
                        </a:rPr>
                        <a:t>Analizează caracteristicile și aplicabilitatea modelelor conceptuale și operaționale ale dezvoltării produselor software, pentru a selecta soluțiile cele mai potrivite în funcție de contextul informatic dat</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965463110"/>
                  </a:ext>
                </a:extLst>
              </a:tr>
              <a:tr h="0">
                <a:tc>
                  <a:txBody>
                    <a:bodyPr/>
                    <a:lstStyle/>
                    <a:p>
                      <a:pPr>
                        <a:spcAft>
                          <a:spcPts val="0"/>
                        </a:spcAft>
                      </a:pPr>
                      <a:r>
                        <a:rPr lang="ro-RO" sz="1800">
                          <a:solidFill>
                            <a:srgbClr val="002060"/>
                          </a:solidFill>
                          <a:effectLst/>
                        </a:rPr>
                        <a:t>CG5</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dirty="0">
                          <a:solidFill>
                            <a:srgbClr val="002060"/>
                          </a:solidFill>
                          <a:effectLst/>
                        </a:rPr>
                        <a:t>Evaluează corectitudinea și eficiența soluțiilor informatice, în vederea optimizării și asigurării funcționalității în diverse scenarii de utilizare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611177980"/>
                  </a:ext>
                </a:extLst>
              </a:tr>
              <a:tr h="0">
                <a:tc>
                  <a:txBody>
                    <a:bodyPr/>
                    <a:lstStyle/>
                    <a:p>
                      <a:pPr>
                        <a:spcAft>
                          <a:spcPts val="0"/>
                        </a:spcAft>
                      </a:pPr>
                      <a:r>
                        <a:rPr lang="ro-RO" sz="1800">
                          <a:solidFill>
                            <a:srgbClr val="002060"/>
                          </a:solidFill>
                          <a:effectLst/>
                        </a:rPr>
                        <a:t>CG6</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dirty="0">
                          <a:solidFill>
                            <a:srgbClr val="002060"/>
                          </a:solidFill>
                          <a:effectLst/>
                        </a:rPr>
                        <a:t>Elaborează algoritmi și programe personalizate, pentru a crea soluții informatice coerente și adaptate cerințelor</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4118570"/>
                  </a:ext>
                </a:extLst>
              </a:tr>
            </a:tbl>
          </a:graphicData>
        </a:graphic>
      </p:graphicFrame>
    </p:spTree>
    <p:extLst>
      <p:ext uri="{BB962C8B-B14F-4D97-AF65-F5344CB8AC3E}">
        <p14:creationId xmlns:p14="http://schemas.microsoft.com/office/powerpoint/2010/main" val="4470271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DOMENII DE CONȚINUT ȘI CONȚINUTURI</a:t>
            </a:r>
          </a:p>
          <a:p>
            <a:pPr marL="0" indent="0">
              <a:buNone/>
            </a:pPr>
            <a:endParaRPr lang="ro-RO" dirty="0">
              <a:solidFill>
                <a:schemeClr val="bg2"/>
              </a:solidFill>
            </a:endParaRP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5"/>
            <a:ext cx="12192000" cy="696350"/>
          </a:xfrm>
        </p:spPr>
        <p:txBody>
          <a:bodyPr>
            <a:normAutofit/>
          </a:bodyPr>
          <a:lstStyle/>
          <a:p>
            <a:pPr marL="0" indent="0">
              <a:buNone/>
            </a:pPr>
            <a:r>
              <a:rPr lang="ro-RO" sz="2400" dirty="0">
                <a:solidFill>
                  <a:srgbClr val="002060"/>
                </a:solidFill>
              </a:rPr>
              <a:t>TEHNOLOGIA INFORMAȚIEI ȘI A COMUNICAȚIILOR</a:t>
            </a: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graphicFrame>
        <p:nvGraphicFramePr>
          <p:cNvPr id="2" name="Tabel 1">
            <a:extLst>
              <a:ext uri="{FF2B5EF4-FFF2-40B4-BE49-F238E27FC236}">
                <a16:creationId xmlns:a16="http://schemas.microsoft.com/office/drawing/2014/main" id="{15E2EF55-A913-4D0B-9750-1F49684176A8}"/>
              </a:ext>
            </a:extLst>
          </p:cNvPr>
          <p:cNvGraphicFramePr>
            <a:graphicFrameLocks noGrp="1"/>
          </p:cNvGraphicFramePr>
          <p:nvPr>
            <p:extLst>
              <p:ext uri="{D42A27DB-BD31-4B8C-83A1-F6EECF244321}">
                <p14:modId xmlns:p14="http://schemas.microsoft.com/office/powerpoint/2010/main" val="1791762542"/>
              </p:ext>
            </p:extLst>
          </p:nvPr>
        </p:nvGraphicFramePr>
        <p:xfrm>
          <a:off x="162145" y="2424882"/>
          <a:ext cx="11867709" cy="4206240"/>
        </p:xfrm>
        <a:graphic>
          <a:graphicData uri="http://schemas.openxmlformats.org/drawingml/2006/table">
            <a:tbl>
              <a:tblPr firstRow="1" bandRow="1">
                <a:tableStyleId>{5C22544A-7EE6-4342-B048-85BDC9FD1C3A}</a:tableStyleId>
              </a:tblPr>
              <a:tblGrid>
                <a:gridCol w="699921">
                  <a:extLst>
                    <a:ext uri="{9D8B030D-6E8A-4147-A177-3AD203B41FA5}">
                      <a16:colId xmlns:a16="http://schemas.microsoft.com/office/drawing/2014/main" val="1581846292"/>
                    </a:ext>
                  </a:extLst>
                </a:gridCol>
                <a:gridCol w="4115977">
                  <a:extLst>
                    <a:ext uri="{9D8B030D-6E8A-4147-A177-3AD203B41FA5}">
                      <a16:colId xmlns:a16="http://schemas.microsoft.com/office/drawing/2014/main" val="1445327017"/>
                    </a:ext>
                  </a:extLst>
                </a:gridCol>
                <a:gridCol w="3277815">
                  <a:extLst>
                    <a:ext uri="{9D8B030D-6E8A-4147-A177-3AD203B41FA5}">
                      <a16:colId xmlns:a16="http://schemas.microsoft.com/office/drawing/2014/main" val="784399325"/>
                    </a:ext>
                  </a:extLst>
                </a:gridCol>
                <a:gridCol w="3773996">
                  <a:extLst>
                    <a:ext uri="{9D8B030D-6E8A-4147-A177-3AD203B41FA5}">
                      <a16:colId xmlns:a16="http://schemas.microsoft.com/office/drawing/2014/main" val="3355249124"/>
                    </a:ext>
                  </a:extLst>
                </a:gridCol>
              </a:tblGrid>
              <a:tr h="370840">
                <a:tc>
                  <a:txBody>
                    <a:bodyPr/>
                    <a:lstStyle/>
                    <a:p>
                      <a:r>
                        <a:rPr lang="ro-RO" sz="1800" b="1" kern="1200" dirty="0">
                          <a:solidFill>
                            <a:schemeClr val="bg1"/>
                          </a:solidFill>
                          <a:latin typeface="+mn-lt"/>
                          <a:ea typeface="+mn-ea"/>
                          <a:cs typeface="+mn-cs"/>
                        </a:rPr>
                        <a:t>Clasa</a:t>
                      </a:r>
                      <a:endParaRPr lang="en-US" sz="1800" b="1" kern="1200" dirty="0">
                        <a:solidFill>
                          <a:schemeClr val="bg1"/>
                        </a:solidFill>
                        <a:latin typeface="+mn-lt"/>
                        <a:ea typeface="+mn-ea"/>
                        <a:cs typeface="+mn-cs"/>
                      </a:endParaRPr>
                    </a:p>
                  </a:txBody>
                  <a:tcPr/>
                </a:tc>
                <a:tc>
                  <a:txBody>
                    <a:bodyPr/>
                    <a:lstStyle/>
                    <a:p>
                      <a:r>
                        <a:rPr lang="ro-RO" sz="1800" dirty="0">
                          <a:solidFill>
                            <a:schemeClr val="bg1"/>
                          </a:solidFill>
                        </a:rPr>
                        <a:t>Societate digitală</a:t>
                      </a:r>
                      <a:endParaRPr lang="en-US" dirty="0">
                        <a:solidFill>
                          <a:schemeClr val="bg1"/>
                        </a:solidFill>
                      </a:endParaRPr>
                    </a:p>
                  </a:txBody>
                  <a:tcPr/>
                </a:tc>
                <a:tc>
                  <a:txBody>
                    <a:bodyPr/>
                    <a:lstStyle/>
                    <a:p>
                      <a:r>
                        <a:rPr lang="ro-RO" sz="1800" spc="-90" baseline="0" dirty="0">
                          <a:solidFill>
                            <a:schemeClr val="bg1"/>
                          </a:solidFill>
                        </a:rPr>
                        <a:t>Conținuturi digitale, tehnologii și aplicații specializate pentru obținerea acestora</a:t>
                      </a:r>
                      <a:endParaRPr lang="en-US" spc="-90" baseline="0" dirty="0">
                        <a:solidFill>
                          <a:schemeClr val="bg1"/>
                        </a:solidFill>
                      </a:endParaRPr>
                    </a:p>
                  </a:txBody>
                  <a:tcPr/>
                </a:tc>
                <a:tc>
                  <a:txBody>
                    <a:bodyPr/>
                    <a:lstStyle/>
                    <a:p>
                      <a:r>
                        <a:rPr lang="ro-RO" sz="1800" dirty="0">
                          <a:solidFill>
                            <a:schemeClr val="bg1"/>
                          </a:solidFill>
                        </a:rPr>
                        <a:t>Sisteme de calcul</a:t>
                      </a:r>
                      <a:endParaRPr lang="en-US" dirty="0">
                        <a:solidFill>
                          <a:schemeClr val="bg1"/>
                        </a:solidFill>
                      </a:endParaRPr>
                    </a:p>
                  </a:txBody>
                  <a:tcPr/>
                </a:tc>
                <a:extLst>
                  <a:ext uri="{0D108BD9-81ED-4DB2-BD59-A6C34878D82A}">
                    <a16:rowId xmlns:a16="http://schemas.microsoft.com/office/drawing/2014/main" val="1132832915"/>
                  </a:ext>
                </a:extLst>
              </a:tr>
              <a:tr h="370840">
                <a:tc>
                  <a:txBody>
                    <a:bodyPr/>
                    <a:lstStyle/>
                    <a:p>
                      <a:r>
                        <a:rPr lang="ro-RO" sz="1600" dirty="0"/>
                        <a:t>a IX-a</a:t>
                      </a:r>
                      <a:endParaRPr lang="en-US" sz="1600" dirty="0"/>
                    </a:p>
                  </a:txBody>
                  <a:tcPr/>
                </a:tc>
                <a:tc>
                  <a:txBody>
                    <a:bodyPr/>
                    <a:lstStyle/>
                    <a:p>
                      <a:pPr marL="285750" indent="-285750">
                        <a:buFont typeface="Arial" panose="020B0604020202020204" pitchFamily="34" charset="0"/>
                        <a:buChar char="•"/>
                      </a:pPr>
                      <a:r>
                        <a:rPr lang="ro-RO" sz="1600" dirty="0">
                          <a:solidFill>
                            <a:srgbClr val="002060"/>
                          </a:solidFill>
                        </a:rPr>
                        <a:t>Comunicare și colaborare digitală</a:t>
                      </a:r>
                    </a:p>
                    <a:p>
                      <a:pPr marL="285750" indent="-285750">
                        <a:buFont typeface="Arial" panose="020B0604020202020204" pitchFamily="34" charset="0"/>
                        <a:buChar char="•"/>
                      </a:pPr>
                      <a:r>
                        <a:rPr lang="ro-RO" sz="1600" dirty="0">
                          <a:solidFill>
                            <a:srgbClr val="002060"/>
                          </a:solidFill>
                        </a:rPr>
                        <a:t>Aplicații și platforme care sprijină învățarea </a:t>
                      </a:r>
                    </a:p>
                    <a:p>
                      <a:pPr marL="285750" indent="-285750">
                        <a:buFont typeface="Arial" panose="020B0604020202020204" pitchFamily="34" charset="0"/>
                        <a:buChar char="•"/>
                      </a:pPr>
                      <a:r>
                        <a:rPr lang="ro-RO" sz="1600" dirty="0">
                          <a:solidFill>
                            <a:srgbClr val="002060"/>
                          </a:solidFill>
                        </a:rPr>
                        <a:t>Introducere în inteligența artificială </a:t>
                      </a:r>
                    </a:p>
                    <a:p>
                      <a:pPr marL="285750" indent="-285750">
                        <a:buFont typeface="Arial" panose="020B0604020202020204" pitchFamily="34" charset="0"/>
                        <a:buChar char="•"/>
                      </a:pPr>
                      <a:r>
                        <a:rPr lang="ro-RO" sz="1600" kern="1200" dirty="0">
                          <a:solidFill>
                            <a:srgbClr val="002060"/>
                          </a:solidFill>
                          <a:latin typeface="+mn-lt"/>
                          <a:ea typeface="+mn-ea"/>
                          <a:cs typeface="+mn-cs"/>
                        </a:rPr>
                        <a:t>Introducere în tehnologii emergente</a:t>
                      </a:r>
                      <a:endParaRPr lang="en-US" sz="1600" kern="1200" dirty="0">
                        <a:solidFill>
                          <a:srgbClr val="002060"/>
                        </a:solidFill>
                        <a:latin typeface="+mn-lt"/>
                        <a:ea typeface="+mn-ea"/>
                        <a:cs typeface="+mn-cs"/>
                      </a:endParaRPr>
                    </a:p>
                  </a:txBody>
                  <a:tcPr/>
                </a:tc>
                <a:tc>
                  <a:txBody>
                    <a:bodyPr/>
                    <a:lstStyle/>
                    <a:p>
                      <a:pPr marL="285750" indent="-285750">
                        <a:buFont typeface="Arial" panose="020B0604020202020204" pitchFamily="34" charset="0"/>
                        <a:buChar char="•"/>
                      </a:pPr>
                      <a:r>
                        <a:rPr lang="ro-RO" sz="1600" dirty="0">
                          <a:solidFill>
                            <a:srgbClr val="002060"/>
                          </a:solidFill>
                        </a:rPr>
                        <a:t>Birotică: </a:t>
                      </a:r>
                    </a:p>
                    <a:p>
                      <a:pPr marL="742950" lvl="1" indent="-285750">
                        <a:buFont typeface="Arial" panose="020B0604020202020204" pitchFamily="34" charset="0"/>
                        <a:buChar char="•"/>
                      </a:pPr>
                      <a:r>
                        <a:rPr lang="ro-RO" sz="1600" dirty="0">
                          <a:solidFill>
                            <a:srgbClr val="002060"/>
                          </a:solidFill>
                        </a:rPr>
                        <a:t>documente digitale</a:t>
                      </a:r>
                    </a:p>
                    <a:p>
                      <a:pPr marL="742950" lvl="1" indent="-285750">
                        <a:buFont typeface="Arial" panose="020B0604020202020204" pitchFamily="34" charset="0"/>
                        <a:buChar char="•"/>
                      </a:pPr>
                      <a:r>
                        <a:rPr lang="ro-RO" sz="1600" dirty="0">
                          <a:solidFill>
                            <a:srgbClr val="002060"/>
                          </a:solidFill>
                        </a:rPr>
                        <a:t>prezentări digitale</a:t>
                      </a:r>
                    </a:p>
                  </a:txBody>
                  <a:tcPr/>
                </a:tc>
                <a:tc>
                  <a:txBody>
                    <a:bodyPr/>
                    <a:lstStyle/>
                    <a:p>
                      <a:pPr marL="285750" lvl="1" indent="-285750" algn="l" defTabSz="914400" rtl="0" eaLnBrk="1" latinLnBrk="0" hangingPunct="1">
                        <a:buFont typeface="Arial" panose="020B0604020202020204" pitchFamily="34" charset="0"/>
                        <a:buChar char="•"/>
                      </a:pPr>
                      <a:r>
                        <a:rPr lang="ro-RO" sz="1600" kern="1200" dirty="0">
                          <a:solidFill>
                            <a:srgbClr val="002060"/>
                          </a:solidFill>
                          <a:latin typeface="+mn-lt"/>
                          <a:ea typeface="+mn-ea"/>
                          <a:cs typeface="+mn-cs"/>
                        </a:rPr>
                        <a:t>Componenta hardware a unui sistem de calcul</a:t>
                      </a:r>
                    </a:p>
                    <a:p>
                      <a:pPr marL="285750" lvl="1" indent="-285750" algn="l" defTabSz="914400" rtl="0" eaLnBrk="1" latinLnBrk="0" hangingPunct="1">
                        <a:buFont typeface="Arial" panose="020B0604020202020204" pitchFamily="34" charset="0"/>
                        <a:buChar char="•"/>
                      </a:pPr>
                      <a:r>
                        <a:rPr lang="ro-RO" sz="1600" kern="1200" dirty="0">
                          <a:solidFill>
                            <a:srgbClr val="002060"/>
                          </a:solidFill>
                          <a:latin typeface="+mn-lt"/>
                          <a:ea typeface="+mn-ea"/>
                          <a:cs typeface="+mn-cs"/>
                        </a:rPr>
                        <a:t>Componenta software a unui sistem de calcul</a:t>
                      </a:r>
                      <a:endParaRPr lang="en-US" sz="1600" kern="1200" dirty="0">
                        <a:solidFill>
                          <a:srgbClr val="002060"/>
                        </a:solidFill>
                        <a:latin typeface="+mn-lt"/>
                        <a:ea typeface="+mn-ea"/>
                        <a:cs typeface="+mn-cs"/>
                      </a:endParaRPr>
                    </a:p>
                  </a:txBody>
                  <a:tcPr/>
                </a:tc>
                <a:extLst>
                  <a:ext uri="{0D108BD9-81ED-4DB2-BD59-A6C34878D82A}">
                    <a16:rowId xmlns:a16="http://schemas.microsoft.com/office/drawing/2014/main" val="65686585"/>
                  </a:ext>
                </a:extLst>
              </a:tr>
              <a:tr h="370840">
                <a:tc>
                  <a:txBody>
                    <a:bodyPr/>
                    <a:lstStyle/>
                    <a:p>
                      <a:r>
                        <a:rPr lang="ro-RO" sz="1600" dirty="0"/>
                        <a:t>a X-a</a:t>
                      </a:r>
                      <a:endParaRPr lang="en-US" sz="1600" dirty="0"/>
                    </a:p>
                  </a:txBody>
                  <a:tcPr/>
                </a:tc>
                <a:tc>
                  <a:txBody>
                    <a:bodyPr/>
                    <a:lstStyle/>
                    <a:p>
                      <a:pPr marL="285750" indent="-285750">
                        <a:buFont typeface="Arial" panose="020B0604020202020204" pitchFamily="34" charset="0"/>
                        <a:buChar char="•"/>
                      </a:pPr>
                      <a:r>
                        <a:rPr lang="ro-RO" sz="1600" dirty="0">
                          <a:solidFill>
                            <a:srgbClr val="002060"/>
                          </a:solidFill>
                        </a:rPr>
                        <a:t>Securitate cibernetică și etică în spațiul digital</a:t>
                      </a:r>
                    </a:p>
                    <a:p>
                      <a:pPr marL="285750" indent="-285750">
                        <a:buFont typeface="Arial" panose="020B0604020202020204" pitchFamily="34" charset="0"/>
                        <a:buChar char="•"/>
                      </a:pPr>
                      <a:r>
                        <a:rPr lang="ro-RO" sz="1600" dirty="0">
                          <a:solidFill>
                            <a:srgbClr val="002060"/>
                          </a:solidFill>
                        </a:rPr>
                        <a:t>Navigare avansată pe web</a:t>
                      </a:r>
                      <a:endParaRPr lang="en-US" sz="1600" dirty="0"/>
                    </a:p>
                  </a:txBody>
                  <a:tcPr/>
                </a:tc>
                <a:tc>
                  <a:txBody>
                    <a:bodyPr/>
                    <a:lstStyle/>
                    <a:p>
                      <a:pPr marL="285750" indent="-285750">
                        <a:buFont typeface="Arial" panose="020B0604020202020204" pitchFamily="34" charset="0"/>
                        <a:buChar char="•"/>
                      </a:pPr>
                      <a:r>
                        <a:rPr lang="ro-RO" sz="1600" dirty="0">
                          <a:solidFill>
                            <a:srgbClr val="002060"/>
                          </a:solidFill>
                        </a:rPr>
                        <a:t>Birotică: calcul tabelar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600" dirty="0">
                          <a:solidFill>
                            <a:srgbClr val="002060"/>
                          </a:solidFill>
                        </a:rPr>
                        <a:t>Pagini web</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600" dirty="0">
                          <a:solidFill>
                            <a:srgbClr val="002060"/>
                          </a:solidFill>
                        </a:rPr>
                        <a:t>Imagini digitale</a:t>
                      </a:r>
                    </a:p>
                  </a:txBody>
                  <a:tcPr/>
                </a:tc>
                <a:tc>
                  <a:txBody>
                    <a:bodyPr/>
                    <a:lstStyle/>
                    <a:p>
                      <a:pPr marL="285750" lvl="1" indent="-285750" algn="l" defTabSz="914400" rtl="0" eaLnBrk="1" latinLnBrk="0" hangingPunct="1">
                        <a:buFont typeface="Arial" panose="020B0604020202020204" pitchFamily="34" charset="0"/>
                        <a:buChar char="•"/>
                      </a:pPr>
                      <a:r>
                        <a:rPr lang="ro-RO" sz="1600" kern="1200" dirty="0">
                          <a:solidFill>
                            <a:srgbClr val="002060"/>
                          </a:solidFill>
                          <a:latin typeface="+mn-lt"/>
                          <a:ea typeface="+mn-ea"/>
                          <a:cs typeface="+mn-cs"/>
                        </a:rPr>
                        <a:t>Întreținere a unui sistem de calcul și depanare la nivel elementar a unor disfuncționalități frecvente</a:t>
                      </a:r>
                      <a:endParaRPr lang="en-US" sz="1600" kern="1200" dirty="0">
                        <a:solidFill>
                          <a:srgbClr val="002060"/>
                        </a:solidFill>
                        <a:latin typeface="+mn-lt"/>
                        <a:ea typeface="+mn-ea"/>
                        <a:cs typeface="+mn-cs"/>
                      </a:endParaRPr>
                    </a:p>
                  </a:txBody>
                  <a:tcPr/>
                </a:tc>
                <a:extLst>
                  <a:ext uri="{0D108BD9-81ED-4DB2-BD59-A6C34878D82A}">
                    <a16:rowId xmlns:a16="http://schemas.microsoft.com/office/drawing/2014/main" val="3082522113"/>
                  </a:ext>
                </a:extLst>
              </a:tr>
              <a:tr h="370840">
                <a:tc>
                  <a:txBody>
                    <a:bodyPr/>
                    <a:lstStyle/>
                    <a:p>
                      <a:r>
                        <a:rPr lang="ro-RO" sz="1600" dirty="0"/>
                        <a:t>a XI-a</a:t>
                      </a:r>
                      <a:endParaRPr lang="en-US" sz="1600" dirty="0"/>
                    </a:p>
                  </a:txBody>
                  <a:tcPr/>
                </a:tc>
                <a:tc>
                  <a:txBody>
                    <a:bodyPr/>
                    <a:lstStyle/>
                    <a:p>
                      <a:pPr marL="285750" indent="-285750">
                        <a:buFont typeface="Arial" panose="020B0604020202020204" pitchFamily="34" charset="0"/>
                        <a:buChar char="•"/>
                      </a:pPr>
                      <a:r>
                        <a:rPr lang="ro-RO" sz="1600" spc="-90" baseline="0" dirty="0">
                          <a:solidFill>
                            <a:srgbClr val="002060"/>
                          </a:solidFill>
                        </a:rPr>
                        <a:t>Modelare computerizată (a unor activități , de exemplu, economice, legate de mediu, de recreere)</a:t>
                      </a:r>
                      <a:endParaRPr lang="en-US" sz="1600" spc="-90" baseline="0" dirty="0"/>
                    </a:p>
                  </a:txBody>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600" dirty="0">
                          <a:solidFill>
                            <a:srgbClr val="002060"/>
                          </a:solidFill>
                        </a:rPr>
                        <a:t>Prelucrări audio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600" dirty="0">
                          <a:solidFill>
                            <a:srgbClr val="002060"/>
                          </a:solidFill>
                        </a:rPr>
                        <a:t>Prelucrări audio-video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600" dirty="0">
                          <a:solidFill>
                            <a:srgbClr val="002060"/>
                          </a:solidFill>
                        </a:rPr>
                        <a:t>Birotică: baze de date</a:t>
                      </a:r>
                    </a:p>
                  </a:txBody>
                  <a:tcPr/>
                </a:tc>
                <a:tc>
                  <a:txBody>
                    <a:bodyPr/>
                    <a:lstStyle/>
                    <a:p>
                      <a:pPr marL="285750" lvl="1" indent="-285750" algn="l" defTabSz="914400" rtl="0" eaLnBrk="1" latinLnBrk="0" hangingPunct="1">
                        <a:buFont typeface="Arial" panose="020B0604020202020204" pitchFamily="34" charset="0"/>
                        <a:buChar char="•"/>
                      </a:pPr>
                      <a:r>
                        <a:rPr lang="ro-RO" sz="1600" kern="1200" dirty="0">
                          <a:solidFill>
                            <a:srgbClr val="002060"/>
                          </a:solidFill>
                          <a:latin typeface="+mn-lt"/>
                          <a:ea typeface="+mn-ea"/>
                          <a:cs typeface="+mn-cs"/>
                        </a:rPr>
                        <a:t>Dispozitive inteligente și internetul obiectelor</a:t>
                      </a:r>
                    </a:p>
                    <a:p>
                      <a:pPr marL="285750" lvl="1" indent="-285750" algn="l" defTabSz="914400" rtl="0" eaLnBrk="1" latinLnBrk="0" hangingPunct="1">
                        <a:buFont typeface="Arial" panose="020B0604020202020204" pitchFamily="34" charset="0"/>
                        <a:buChar char="•"/>
                      </a:pPr>
                      <a:r>
                        <a:rPr lang="ro-RO" sz="1600" kern="1200" dirty="0">
                          <a:solidFill>
                            <a:srgbClr val="002060"/>
                          </a:solidFill>
                          <a:latin typeface="+mn-lt"/>
                          <a:ea typeface="+mn-ea"/>
                          <a:cs typeface="+mn-cs"/>
                        </a:rPr>
                        <a:t>Fundamente ale roboticii</a:t>
                      </a:r>
                      <a:endParaRPr lang="en-US" sz="1600" kern="1200" dirty="0">
                        <a:solidFill>
                          <a:srgbClr val="002060"/>
                        </a:solidFill>
                        <a:latin typeface="+mn-lt"/>
                        <a:ea typeface="+mn-ea"/>
                        <a:cs typeface="+mn-cs"/>
                      </a:endParaRPr>
                    </a:p>
                  </a:txBody>
                  <a:tcPr/>
                </a:tc>
                <a:extLst>
                  <a:ext uri="{0D108BD9-81ED-4DB2-BD59-A6C34878D82A}">
                    <a16:rowId xmlns:a16="http://schemas.microsoft.com/office/drawing/2014/main" val="3799698481"/>
                  </a:ext>
                </a:extLst>
              </a:tr>
              <a:tr h="370840">
                <a:tc>
                  <a:txBody>
                    <a:bodyPr/>
                    <a:lstStyle/>
                    <a:p>
                      <a:r>
                        <a:rPr lang="ro-RO" sz="1600" dirty="0"/>
                        <a:t>a XII-a</a:t>
                      </a:r>
                      <a:endParaRPr lang="en-US" sz="1600" dirty="0"/>
                    </a:p>
                  </a:txBody>
                  <a:tcPr/>
                </a:tc>
                <a:tc>
                  <a:txBody>
                    <a:bodyPr/>
                    <a:lstStyle/>
                    <a:p>
                      <a:pPr marL="285750" indent="-285750">
                        <a:buFont typeface="Arial" panose="020B0604020202020204" pitchFamily="34" charset="0"/>
                        <a:buChar char="•"/>
                      </a:pPr>
                      <a:r>
                        <a:rPr lang="ro-RO" sz="1600" dirty="0">
                          <a:solidFill>
                            <a:srgbClr val="002060"/>
                          </a:solidFill>
                        </a:rPr>
                        <a:t>Participare civică și profesională în spațiul digital</a:t>
                      </a:r>
                      <a:endParaRPr lang="en-US" sz="1600" dirty="0"/>
                    </a:p>
                  </a:txBody>
                  <a:tcPr/>
                </a:tc>
                <a:tc>
                  <a:txBody>
                    <a:bodyPr/>
                    <a:lstStyle/>
                    <a:p>
                      <a:pPr marL="285750" indent="-285750">
                        <a:buFont typeface="Arial" panose="020B0604020202020204" pitchFamily="34" charset="0"/>
                        <a:buChar char="•"/>
                      </a:pPr>
                      <a:r>
                        <a:rPr lang="ro-RO" sz="1600" dirty="0">
                          <a:solidFill>
                            <a:srgbClr val="002060"/>
                          </a:solidFill>
                        </a:rPr>
                        <a:t>Interfețe vizuale și ergonomie digitală</a:t>
                      </a:r>
                      <a:endParaRPr lang="en-US" sz="1600" dirty="0"/>
                    </a:p>
                  </a:txBody>
                  <a:tcPr/>
                </a:tc>
                <a:tc>
                  <a:txBody>
                    <a:bodyPr/>
                    <a:lstStyle/>
                    <a:p>
                      <a:pPr marL="285750" indent="-285750">
                        <a:buFont typeface="Arial" panose="020B0604020202020204" pitchFamily="34" charset="0"/>
                        <a:buChar char="•"/>
                      </a:pPr>
                      <a:r>
                        <a:rPr lang="ro-RO" sz="1600" dirty="0">
                          <a:solidFill>
                            <a:srgbClr val="002060"/>
                          </a:solidFill>
                        </a:rPr>
                        <a:t>Rețele de calculatoare</a:t>
                      </a:r>
                      <a:endParaRPr lang="en-US" sz="1600" dirty="0"/>
                    </a:p>
                  </a:txBody>
                  <a:tcPr/>
                </a:tc>
                <a:extLst>
                  <a:ext uri="{0D108BD9-81ED-4DB2-BD59-A6C34878D82A}">
                    <a16:rowId xmlns:a16="http://schemas.microsoft.com/office/drawing/2014/main" val="1030018123"/>
                  </a:ext>
                </a:extLst>
              </a:tr>
            </a:tbl>
          </a:graphicData>
        </a:graphic>
      </p:graphicFrame>
    </p:spTree>
    <p:extLst>
      <p:ext uri="{BB962C8B-B14F-4D97-AF65-F5344CB8AC3E}">
        <p14:creationId xmlns:p14="http://schemas.microsoft.com/office/powerpoint/2010/main" val="3382699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DOMENII DE CONȚINUT ȘI CONȚINUTURI</a:t>
            </a:r>
          </a:p>
          <a:p>
            <a:pPr marL="0" indent="0">
              <a:buNone/>
            </a:pPr>
            <a:endParaRPr lang="ro-RO" dirty="0">
              <a:solidFill>
                <a:schemeClr val="bg2"/>
              </a:solidFill>
            </a:endParaRP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5"/>
            <a:ext cx="12192000" cy="696350"/>
          </a:xfrm>
        </p:spPr>
        <p:txBody>
          <a:bodyPr>
            <a:normAutofit fontScale="85000" lnSpcReduction="20000"/>
          </a:bodyPr>
          <a:lstStyle/>
          <a:p>
            <a:pPr marL="0" indent="0">
              <a:buNone/>
            </a:pPr>
            <a:r>
              <a:rPr lang="ro-RO" sz="2400" dirty="0">
                <a:solidFill>
                  <a:srgbClr val="002060"/>
                </a:solidFill>
              </a:rPr>
              <a:t>INFORMATICĂ </a:t>
            </a:r>
          </a:p>
          <a:p>
            <a:pPr marL="0" indent="0">
              <a:buNone/>
            </a:pPr>
            <a:r>
              <a:rPr lang="ro-RO" sz="2400" dirty="0">
                <a:solidFill>
                  <a:srgbClr val="002060"/>
                </a:solidFill>
              </a:rPr>
              <a:t>(pentru specializarea matematică-informatică, inclusiv pentru clase cu predarea informaticii în regim intensiv)</a:t>
            </a: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graphicFrame>
        <p:nvGraphicFramePr>
          <p:cNvPr id="2" name="Tabel 1">
            <a:extLst>
              <a:ext uri="{FF2B5EF4-FFF2-40B4-BE49-F238E27FC236}">
                <a16:creationId xmlns:a16="http://schemas.microsoft.com/office/drawing/2014/main" id="{15E2EF55-A913-4D0B-9750-1F49684176A8}"/>
              </a:ext>
            </a:extLst>
          </p:cNvPr>
          <p:cNvGraphicFramePr>
            <a:graphicFrameLocks noGrp="1"/>
          </p:cNvGraphicFramePr>
          <p:nvPr>
            <p:extLst>
              <p:ext uri="{D42A27DB-BD31-4B8C-83A1-F6EECF244321}">
                <p14:modId xmlns:p14="http://schemas.microsoft.com/office/powerpoint/2010/main" val="1845824545"/>
              </p:ext>
            </p:extLst>
          </p:nvPr>
        </p:nvGraphicFramePr>
        <p:xfrm>
          <a:off x="136221" y="2846439"/>
          <a:ext cx="11867710" cy="3383280"/>
        </p:xfrm>
        <a:graphic>
          <a:graphicData uri="http://schemas.openxmlformats.org/drawingml/2006/table">
            <a:tbl>
              <a:tblPr firstRow="1" bandRow="1">
                <a:tableStyleId>{5C22544A-7EE6-4342-B048-85BDC9FD1C3A}</a:tableStyleId>
              </a:tblPr>
              <a:tblGrid>
                <a:gridCol w="689093">
                  <a:extLst>
                    <a:ext uri="{9D8B030D-6E8A-4147-A177-3AD203B41FA5}">
                      <a16:colId xmlns:a16="http://schemas.microsoft.com/office/drawing/2014/main" val="1581846292"/>
                    </a:ext>
                  </a:extLst>
                </a:gridCol>
                <a:gridCol w="1231070">
                  <a:extLst>
                    <a:ext uri="{9D8B030D-6E8A-4147-A177-3AD203B41FA5}">
                      <a16:colId xmlns:a16="http://schemas.microsoft.com/office/drawing/2014/main" val="1445327017"/>
                    </a:ext>
                  </a:extLst>
                </a:gridCol>
                <a:gridCol w="2331033">
                  <a:extLst>
                    <a:ext uri="{9D8B030D-6E8A-4147-A177-3AD203B41FA5}">
                      <a16:colId xmlns:a16="http://schemas.microsoft.com/office/drawing/2014/main" val="1520232038"/>
                    </a:ext>
                  </a:extLst>
                </a:gridCol>
                <a:gridCol w="3377380">
                  <a:extLst>
                    <a:ext uri="{9D8B030D-6E8A-4147-A177-3AD203B41FA5}">
                      <a16:colId xmlns:a16="http://schemas.microsoft.com/office/drawing/2014/main" val="784399325"/>
                    </a:ext>
                  </a:extLst>
                </a:gridCol>
                <a:gridCol w="2875936">
                  <a:extLst>
                    <a:ext uri="{9D8B030D-6E8A-4147-A177-3AD203B41FA5}">
                      <a16:colId xmlns:a16="http://schemas.microsoft.com/office/drawing/2014/main" val="3148213753"/>
                    </a:ext>
                  </a:extLst>
                </a:gridCol>
                <a:gridCol w="1363198">
                  <a:extLst>
                    <a:ext uri="{9D8B030D-6E8A-4147-A177-3AD203B41FA5}">
                      <a16:colId xmlns:a16="http://schemas.microsoft.com/office/drawing/2014/main" val="3355249124"/>
                    </a:ext>
                  </a:extLst>
                </a:gridCol>
              </a:tblGrid>
              <a:tr h="370840">
                <a:tc>
                  <a:txBody>
                    <a:bodyPr/>
                    <a:lstStyle/>
                    <a:p>
                      <a:r>
                        <a:rPr lang="ro-RO" sz="1800" b="1" kern="1200" dirty="0">
                          <a:solidFill>
                            <a:schemeClr val="lt1"/>
                          </a:solidFill>
                          <a:effectLst/>
                          <a:latin typeface="+mn-lt"/>
                          <a:ea typeface="+mn-ea"/>
                          <a:cs typeface="+mn-cs"/>
                        </a:rPr>
                        <a:t>Clasa</a:t>
                      </a:r>
                      <a:endParaRPr lang="en-US" sz="1800" b="1" kern="1200" dirty="0">
                        <a:solidFill>
                          <a:schemeClr val="lt1"/>
                        </a:solidFill>
                        <a:effectLst/>
                        <a:latin typeface="+mn-lt"/>
                        <a:ea typeface="+mn-ea"/>
                        <a:cs typeface="+mn-cs"/>
                      </a:endParaRPr>
                    </a:p>
                  </a:txBody>
                  <a:tcPr/>
                </a:tc>
                <a:tc gridSpan="2">
                  <a:txBody>
                    <a:bodyPr/>
                    <a:lstStyle/>
                    <a:p>
                      <a:r>
                        <a:rPr lang="ro-RO" sz="1800" b="1" kern="1200" dirty="0">
                          <a:solidFill>
                            <a:schemeClr val="lt1"/>
                          </a:solidFill>
                          <a:effectLst/>
                          <a:latin typeface="+mn-lt"/>
                          <a:ea typeface="+mn-ea"/>
                          <a:cs typeface="+mn-cs"/>
                        </a:rPr>
                        <a:t>Strategii de rezolvare a problemelor</a:t>
                      </a:r>
                      <a:endParaRPr lang="en-US" sz="1800" b="1" kern="1200" dirty="0">
                        <a:solidFill>
                          <a:schemeClr val="lt1"/>
                        </a:solidFill>
                        <a:effectLst/>
                        <a:latin typeface="+mn-lt"/>
                        <a:ea typeface="+mn-ea"/>
                        <a:cs typeface="+mn-cs"/>
                      </a:endParaRPr>
                    </a:p>
                  </a:txBody>
                  <a:tcPr/>
                </a:tc>
                <a:tc hMerge="1">
                  <a:txBody>
                    <a:bodyPr/>
                    <a:lstStyle/>
                    <a:p>
                      <a:endParaRPr lang="en-US" dirty="0"/>
                    </a:p>
                  </a:txBody>
                  <a:tcPr/>
                </a:tc>
                <a:tc>
                  <a:txBody>
                    <a:bodyPr/>
                    <a:lstStyle/>
                    <a:p>
                      <a:r>
                        <a:rPr lang="ro-RO" sz="1800" b="1" kern="1200" dirty="0">
                          <a:solidFill>
                            <a:schemeClr val="lt1"/>
                          </a:solidFill>
                          <a:effectLst/>
                          <a:latin typeface="+mn-lt"/>
                          <a:ea typeface="+mn-ea"/>
                          <a:cs typeface="+mn-cs"/>
                        </a:rPr>
                        <a:t>Organizarea conceptuală a datelor </a:t>
                      </a:r>
                      <a:endParaRPr lang="en-US" spc="-90" baseline="0" dirty="0"/>
                    </a:p>
                  </a:txBody>
                  <a:tcPr/>
                </a:tc>
                <a:tc gridSpan="2">
                  <a:txBody>
                    <a:bodyPr/>
                    <a:lstStyle/>
                    <a:p>
                      <a:r>
                        <a:rPr lang="ro-RO" sz="1800" b="1" kern="1200" dirty="0">
                          <a:solidFill>
                            <a:schemeClr val="lt1"/>
                          </a:solidFill>
                          <a:effectLst/>
                          <a:latin typeface="+mn-lt"/>
                          <a:ea typeface="+mn-ea"/>
                          <a:cs typeface="+mn-cs"/>
                        </a:rPr>
                        <a:t>Memorarea datelor și organizarea codului în limbaj de programare</a:t>
                      </a:r>
                      <a:endParaRPr lang="en-US" dirty="0"/>
                    </a:p>
                  </a:txBody>
                  <a:tcPr/>
                </a:tc>
                <a:tc hMerge="1">
                  <a:txBody>
                    <a:bodyPr/>
                    <a:lstStyle/>
                    <a:p>
                      <a:endParaRPr lang="en-US" dirty="0"/>
                    </a:p>
                  </a:txBody>
                  <a:tcPr/>
                </a:tc>
                <a:extLst>
                  <a:ext uri="{0D108BD9-81ED-4DB2-BD59-A6C34878D82A}">
                    <a16:rowId xmlns:a16="http://schemas.microsoft.com/office/drawing/2014/main" val="1132832915"/>
                  </a:ext>
                </a:extLst>
              </a:tr>
              <a:tr h="0">
                <a:tc>
                  <a:txBody>
                    <a:bodyPr/>
                    <a:lstStyle/>
                    <a:p>
                      <a:r>
                        <a:rPr lang="ro-RO" sz="1600" dirty="0"/>
                        <a:t>a IX-a</a:t>
                      </a:r>
                      <a:endParaRPr lang="en-US" sz="1600" dirty="0"/>
                    </a:p>
                  </a:txBody>
                  <a:tcPr/>
                </a:tc>
                <a:tc>
                  <a:txBody>
                    <a:bodyPr/>
                    <a:lstStyle/>
                    <a:p>
                      <a:pPr marL="36000" lvl="1" indent="-108000" algn="l" defTabSz="914400" rtl="0" eaLnBrk="1" latinLnBrk="0" hangingPunct="1">
                        <a:buFont typeface="Arial" panose="020B0604020202020204" pitchFamily="34" charset="0"/>
                        <a:buChar char="•"/>
                      </a:pPr>
                      <a:r>
                        <a:rPr lang="ro-RO" sz="1400" kern="1200" dirty="0">
                          <a:solidFill>
                            <a:srgbClr val="002060"/>
                          </a:solidFill>
                          <a:latin typeface="+mn-lt"/>
                          <a:ea typeface="+mn-ea"/>
                          <a:cs typeface="+mn-cs"/>
                        </a:rPr>
                        <a:t>Principii de elaborare a unui program</a:t>
                      </a:r>
                    </a:p>
                  </a:txBody>
                  <a:tcPr/>
                </a:tc>
                <a:tc>
                  <a:txBody>
                    <a:bodyPr/>
                    <a:lstStyle/>
                    <a:p>
                      <a:pPr marL="36000" lvl="1" indent="-108000" algn="l" defTabSz="914400" rtl="0" eaLnBrk="1" latinLnBrk="0" hangingPunct="1">
                        <a:buFont typeface="Arial" panose="020B0604020202020204" pitchFamily="34" charset="0"/>
                        <a:buChar char="•"/>
                      </a:pPr>
                      <a:r>
                        <a:rPr lang="ro-RO" sz="1400" kern="1200" dirty="0">
                          <a:solidFill>
                            <a:srgbClr val="002060"/>
                          </a:solidFill>
                          <a:latin typeface="+mn-lt"/>
                          <a:ea typeface="+mn-ea"/>
                          <a:cs typeface="+mn-cs"/>
                        </a:rPr>
                        <a:t>Prelucrări ale numerelor</a:t>
                      </a:r>
                    </a:p>
                    <a:p>
                      <a:pPr marL="36000" lvl="1" indent="-108000" algn="l" defTabSz="914400" rtl="0" eaLnBrk="1" latinLnBrk="0" hangingPunct="1">
                        <a:buFont typeface="Arial" panose="020B0604020202020204" pitchFamily="34" charset="0"/>
                        <a:buChar char="•"/>
                      </a:pPr>
                      <a:r>
                        <a:rPr lang="ro-RO" sz="1400" kern="1200" dirty="0">
                          <a:solidFill>
                            <a:srgbClr val="002060"/>
                          </a:solidFill>
                          <a:latin typeface="+mn-lt"/>
                          <a:ea typeface="+mn-ea"/>
                          <a:cs typeface="+mn-cs"/>
                        </a:rPr>
                        <a:t>Metode de generare sistematică a elementelor unei liste</a:t>
                      </a:r>
                    </a:p>
                    <a:p>
                      <a:pPr marL="36000" lvl="1" indent="-108000" algn="l" defTabSz="914400" rtl="0" eaLnBrk="1" latinLnBrk="0" hangingPunct="1">
                        <a:buFont typeface="Arial" panose="020B0604020202020204" pitchFamily="34" charset="0"/>
                        <a:buChar char="•"/>
                      </a:pPr>
                      <a:r>
                        <a:rPr lang="ro-RO" sz="1400" kern="1200" dirty="0">
                          <a:solidFill>
                            <a:srgbClr val="002060"/>
                          </a:solidFill>
                          <a:latin typeface="+mn-lt"/>
                          <a:ea typeface="+mn-ea"/>
                          <a:cs typeface="+mn-cs"/>
                        </a:rPr>
                        <a:t>Metode de sortare a elementelor unei liste</a:t>
                      </a:r>
                    </a:p>
                  </a:txBody>
                  <a:tcPr/>
                </a:tc>
                <a:tc>
                  <a:txBody>
                    <a:bodyPr/>
                    <a:lstStyle/>
                    <a:p>
                      <a:pPr marL="36000" lvl="1" indent="-108000">
                        <a:buFont typeface="Arial" panose="020B0604020202020204" pitchFamily="34" charset="0"/>
                        <a:buChar char="•"/>
                      </a:pPr>
                      <a:r>
                        <a:rPr lang="ro-RO" sz="1400" dirty="0">
                          <a:solidFill>
                            <a:srgbClr val="002060"/>
                          </a:solidFill>
                        </a:rPr>
                        <a:t>Modelul conceptual liniar - listă</a:t>
                      </a:r>
                    </a:p>
                  </a:txBody>
                  <a:tcPr/>
                </a:tc>
                <a:tc>
                  <a:txBody>
                    <a:bodyPr/>
                    <a:lstStyle/>
                    <a:p>
                      <a:pPr marL="36000" marR="0" lvl="0" indent="-108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dirty="0">
                          <a:solidFill>
                            <a:srgbClr val="002060"/>
                          </a:solidFill>
                        </a:rPr>
                        <a:t>Fișiere text</a:t>
                      </a:r>
                    </a:p>
                    <a:p>
                      <a:pPr marL="36000" marR="0" lvl="0" indent="-108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dirty="0">
                          <a:solidFill>
                            <a:srgbClr val="002060"/>
                          </a:solidFill>
                        </a:rPr>
                        <a:t>Biblioteca </a:t>
                      </a:r>
                      <a:r>
                        <a:rPr lang="ro-RO" sz="1400" dirty="0" err="1">
                          <a:solidFill>
                            <a:srgbClr val="002060"/>
                          </a:solidFill>
                        </a:rPr>
                        <a:t>Tkinter</a:t>
                      </a:r>
                      <a:r>
                        <a:rPr lang="ro-RO" sz="1400" dirty="0">
                          <a:solidFill>
                            <a:srgbClr val="002060"/>
                          </a:solidFill>
                        </a:rPr>
                        <a:t> din </a:t>
                      </a:r>
                      <a:r>
                        <a:rPr lang="ro-RO" sz="1400" dirty="0" err="1">
                          <a:solidFill>
                            <a:srgbClr val="002060"/>
                          </a:solidFill>
                        </a:rPr>
                        <a:t>Python</a:t>
                      </a:r>
                      <a:r>
                        <a:rPr lang="ro-RO" sz="1400" dirty="0">
                          <a:solidFill>
                            <a:srgbClr val="002060"/>
                          </a:solidFill>
                        </a:rPr>
                        <a:t> pentru interfețe grafice</a:t>
                      </a:r>
                    </a:p>
                    <a:p>
                      <a:pPr marL="36000" marR="0" lvl="0" indent="-1080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dirty="0">
                          <a:solidFill>
                            <a:srgbClr val="002060"/>
                          </a:solidFill>
                        </a:rPr>
                        <a:t>Clasa list din Python </a:t>
                      </a:r>
                      <a:r>
                        <a:rPr lang="ro-RO" sz="1400" i="1" dirty="0">
                          <a:solidFill>
                            <a:srgbClr val="002060"/>
                          </a:solidFill>
                        </a:rPr>
                        <a:t>(și tablouri unidimensionale în C++)</a:t>
                      </a:r>
                    </a:p>
                  </a:txBody>
                  <a:tcPr/>
                </a:tc>
                <a:tc>
                  <a:txBody>
                    <a:bodyPr/>
                    <a:lstStyle/>
                    <a:p>
                      <a:pPr marL="36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dirty="0">
                          <a:solidFill>
                            <a:srgbClr val="002060"/>
                          </a:solidFill>
                        </a:rPr>
                        <a:t>Subprograme </a:t>
                      </a:r>
                    </a:p>
                  </a:txBody>
                  <a:tcPr/>
                </a:tc>
                <a:extLst>
                  <a:ext uri="{0D108BD9-81ED-4DB2-BD59-A6C34878D82A}">
                    <a16:rowId xmlns:a16="http://schemas.microsoft.com/office/drawing/2014/main" val="65686585"/>
                  </a:ext>
                </a:extLst>
              </a:tr>
              <a:tr h="370840">
                <a:tc>
                  <a:txBody>
                    <a:bodyPr/>
                    <a:lstStyle/>
                    <a:p>
                      <a:r>
                        <a:rPr lang="ro-RO" sz="1600" dirty="0"/>
                        <a:t>a X-a</a:t>
                      </a:r>
                      <a:endParaRPr lang="en-US" sz="1600" dirty="0"/>
                    </a:p>
                  </a:txBody>
                  <a:tcPr/>
                </a:tc>
                <a:tc>
                  <a:txBody>
                    <a:bodyPr/>
                    <a:lstStyle/>
                    <a:p>
                      <a:pPr marL="36000" lvl="1" indent="-108000" algn="l" defTabSz="914400" rtl="0" eaLnBrk="1" latinLnBrk="0" hangingPunct="1">
                        <a:buFont typeface="Arial" panose="020B0604020202020204" pitchFamily="34" charset="0"/>
                        <a:buChar char="•"/>
                      </a:pPr>
                      <a:r>
                        <a:rPr lang="ro-RO" sz="1400" kern="1200" dirty="0">
                          <a:solidFill>
                            <a:srgbClr val="002060"/>
                          </a:solidFill>
                          <a:latin typeface="+mn-lt"/>
                          <a:ea typeface="+mn-ea"/>
                          <a:cs typeface="+mn-cs"/>
                        </a:rPr>
                        <a:t>Metoda Divide et </a:t>
                      </a:r>
                      <a:r>
                        <a:rPr lang="ro-RO" sz="1400" kern="1200" dirty="0" err="1">
                          <a:solidFill>
                            <a:srgbClr val="002060"/>
                          </a:solidFill>
                          <a:latin typeface="+mn-lt"/>
                          <a:ea typeface="+mn-ea"/>
                          <a:cs typeface="+mn-cs"/>
                        </a:rPr>
                        <a:t>impera</a:t>
                      </a:r>
                      <a:endParaRPr lang="ro-RO" sz="1400" kern="1200" dirty="0">
                        <a:solidFill>
                          <a:srgbClr val="002060"/>
                        </a:solidFill>
                        <a:latin typeface="+mn-lt"/>
                        <a:ea typeface="+mn-ea"/>
                        <a:cs typeface="+mn-cs"/>
                      </a:endParaRPr>
                    </a:p>
                    <a:p>
                      <a:pPr marL="36000" lvl="1" indent="-108000" algn="l" defTabSz="914400" rtl="0" eaLnBrk="1" latinLnBrk="0" hangingPunct="1">
                        <a:buFont typeface="Arial" panose="020B0604020202020204" pitchFamily="34" charset="0"/>
                        <a:buChar char="•"/>
                      </a:pPr>
                      <a:r>
                        <a:rPr lang="ro-RO" sz="1400" kern="1200" dirty="0">
                          <a:solidFill>
                            <a:srgbClr val="002060"/>
                          </a:solidFill>
                          <a:latin typeface="+mn-lt"/>
                          <a:ea typeface="+mn-ea"/>
                          <a:cs typeface="+mn-cs"/>
                        </a:rPr>
                        <a:t>Metoda </a:t>
                      </a:r>
                      <a:r>
                        <a:rPr lang="ro-RO" sz="1400" kern="1200" dirty="0" err="1">
                          <a:solidFill>
                            <a:srgbClr val="002060"/>
                          </a:solidFill>
                          <a:latin typeface="+mn-lt"/>
                          <a:ea typeface="+mn-ea"/>
                          <a:cs typeface="+mn-cs"/>
                        </a:rPr>
                        <a:t>Greedy</a:t>
                      </a:r>
                      <a:endParaRPr lang="ro-RO" sz="1400" kern="1200" dirty="0">
                        <a:solidFill>
                          <a:srgbClr val="002060"/>
                        </a:solidFill>
                        <a:latin typeface="+mn-lt"/>
                        <a:ea typeface="+mn-ea"/>
                        <a:cs typeface="+mn-cs"/>
                      </a:endParaRPr>
                    </a:p>
                  </a:txBody>
                  <a:tcPr/>
                </a:tc>
                <a:tc>
                  <a:txBody>
                    <a:bodyPr/>
                    <a:lstStyle/>
                    <a:p>
                      <a:pPr marL="36000" lvl="1" indent="-108000" algn="l" defTabSz="914400" rtl="0" eaLnBrk="1" latinLnBrk="0" hangingPunct="1">
                        <a:buFont typeface="Arial" panose="020B0604020202020204" pitchFamily="34" charset="0"/>
                        <a:buChar char="•"/>
                      </a:pPr>
                      <a:r>
                        <a:rPr lang="ro-RO" sz="1400" kern="1200" dirty="0">
                          <a:solidFill>
                            <a:srgbClr val="002060"/>
                          </a:solidFill>
                          <a:latin typeface="+mn-lt"/>
                          <a:ea typeface="+mn-ea"/>
                          <a:cs typeface="+mn-cs"/>
                        </a:rPr>
                        <a:t>Metode de prelucrare a listelor ordonate </a:t>
                      </a:r>
                    </a:p>
                    <a:p>
                      <a:pPr marL="36000" lvl="1" indent="-108000" algn="l" defTabSz="914400" rtl="0" eaLnBrk="1" latinLnBrk="0" hangingPunct="1">
                        <a:buFont typeface="Arial" panose="020B0604020202020204" pitchFamily="34" charset="0"/>
                        <a:buChar char="•"/>
                      </a:pPr>
                      <a:r>
                        <a:rPr lang="ro-RO" sz="1400" i="1" kern="1200" dirty="0">
                          <a:solidFill>
                            <a:srgbClr val="002060"/>
                          </a:solidFill>
                          <a:latin typeface="+mn-lt"/>
                          <a:ea typeface="+mn-ea"/>
                          <a:cs typeface="+mn-cs"/>
                        </a:rPr>
                        <a:t>Metode simple de criptare și decriptare a șirurilor de caractere</a:t>
                      </a:r>
                    </a:p>
                  </a:txBody>
                  <a:tcPr/>
                </a:tc>
                <a:tc>
                  <a:txBody>
                    <a:bodyPr/>
                    <a:lstStyle/>
                    <a:p>
                      <a:pPr marL="36000" indent="-108000">
                        <a:buFont typeface="Arial" panose="020B0604020202020204" pitchFamily="34" charset="0"/>
                        <a:buChar char="•"/>
                      </a:pPr>
                      <a:r>
                        <a:rPr lang="ro-RO" sz="1400" dirty="0">
                          <a:solidFill>
                            <a:srgbClr val="002060"/>
                          </a:solidFill>
                        </a:rPr>
                        <a:t>Modelul conceptual neliniar - mulțime</a:t>
                      </a:r>
                    </a:p>
                    <a:p>
                      <a:pPr marL="36000" indent="-108000">
                        <a:buFont typeface="Arial" panose="020B0604020202020204" pitchFamily="34" charset="0"/>
                        <a:buChar char="•"/>
                      </a:pPr>
                      <a:r>
                        <a:rPr lang="ro-RO" sz="1400" dirty="0">
                          <a:solidFill>
                            <a:srgbClr val="002060"/>
                          </a:solidFill>
                        </a:rPr>
                        <a:t>Modelul conceptual liniar – șir de caractere</a:t>
                      </a:r>
                    </a:p>
                    <a:p>
                      <a:pPr marL="36000" indent="-108000">
                        <a:buFont typeface="Arial" panose="020B0604020202020204" pitchFamily="34" charset="0"/>
                        <a:buChar char="•"/>
                      </a:pPr>
                      <a:r>
                        <a:rPr lang="ro-RO" sz="1400" dirty="0">
                          <a:solidFill>
                            <a:srgbClr val="002060"/>
                          </a:solidFill>
                        </a:rPr>
                        <a:t>Modelul conceptual asociativ – dicționar</a:t>
                      </a:r>
                    </a:p>
                    <a:p>
                      <a:pPr marL="36000" indent="-108000">
                        <a:buFont typeface="Arial" panose="020B0604020202020204" pitchFamily="34" charset="0"/>
                        <a:buChar char="•"/>
                      </a:pPr>
                      <a:r>
                        <a:rPr lang="ro-RO" sz="1400" i="1" dirty="0">
                          <a:solidFill>
                            <a:srgbClr val="002060"/>
                          </a:solidFill>
                        </a:rPr>
                        <a:t>Modelul conceptual liniar - </a:t>
                      </a:r>
                      <a:r>
                        <a:rPr lang="ro-RO" sz="1400" i="1" dirty="0" err="1">
                          <a:solidFill>
                            <a:srgbClr val="002060"/>
                          </a:solidFill>
                        </a:rPr>
                        <a:t>tuplu</a:t>
                      </a:r>
                      <a:endParaRPr lang="ro-RO" sz="1400" i="1" dirty="0">
                        <a:solidFill>
                          <a:srgbClr val="002060"/>
                        </a:solidFill>
                      </a:endParaRPr>
                    </a:p>
                  </a:txBody>
                  <a:tcPr/>
                </a:tc>
                <a:tc>
                  <a:txBody>
                    <a:bodyPr/>
                    <a:lstStyle/>
                    <a:p>
                      <a:pPr marL="36000" lvl="1" indent="-108000" algn="just">
                        <a:buFont typeface="Arial" panose="020B0604020202020204" pitchFamily="34" charset="0"/>
                        <a:buChar char="•"/>
                      </a:pPr>
                      <a:r>
                        <a:rPr lang="ro-RO" sz="1400" dirty="0">
                          <a:solidFill>
                            <a:srgbClr val="002060"/>
                          </a:solidFill>
                        </a:rPr>
                        <a:t>Clasa set din </a:t>
                      </a:r>
                      <a:r>
                        <a:rPr lang="ro-RO" sz="1400" dirty="0" err="1">
                          <a:solidFill>
                            <a:srgbClr val="002060"/>
                          </a:solidFill>
                        </a:rPr>
                        <a:t>Python</a:t>
                      </a:r>
                      <a:r>
                        <a:rPr lang="ro-RO" sz="1400" dirty="0">
                          <a:solidFill>
                            <a:srgbClr val="002060"/>
                          </a:solidFill>
                        </a:rPr>
                        <a:t> </a:t>
                      </a:r>
                    </a:p>
                    <a:p>
                      <a:pPr marL="36000" lvl="1" indent="-108000" algn="just">
                        <a:buFont typeface="Arial" panose="020B0604020202020204" pitchFamily="34" charset="0"/>
                        <a:buChar char="•"/>
                      </a:pPr>
                      <a:r>
                        <a:rPr lang="ro-RO" sz="1400" dirty="0">
                          <a:solidFill>
                            <a:srgbClr val="002060"/>
                          </a:solidFill>
                        </a:rPr>
                        <a:t>Clasa </a:t>
                      </a:r>
                      <a:r>
                        <a:rPr lang="ro-RO" sz="1400" dirty="0" err="1">
                          <a:solidFill>
                            <a:srgbClr val="002060"/>
                          </a:solidFill>
                        </a:rPr>
                        <a:t>str</a:t>
                      </a:r>
                      <a:r>
                        <a:rPr lang="ro-RO" sz="1400" dirty="0">
                          <a:solidFill>
                            <a:srgbClr val="002060"/>
                          </a:solidFill>
                        </a:rPr>
                        <a:t> din </a:t>
                      </a:r>
                      <a:r>
                        <a:rPr lang="ro-RO" sz="1400" dirty="0" err="1">
                          <a:solidFill>
                            <a:srgbClr val="002060"/>
                          </a:solidFill>
                        </a:rPr>
                        <a:t>Python</a:t>
                      </a:r>
                      <a:r>
                        <a:rPr lang="ro-RO" sz="1400" dirty="0">
                          <a:solidFill>
                            <a:srgbClr val="002060"/>
                          </a:solidFill>
                        </a:rPr>
                        <a:t> </a:t>
                      </a:r>
                      <a:r>
                        <a:rPr lang="ro-RO" sz="1400" i="1" dirty="0">
                          <a:solidFill>
                            <a:srgbClr val="002060"/>
                          </a:solidFill>
                        </a:rPr>
                        <a:t>(și clasa </a:t>
                      </a:r>
                      <a:r>
                        <a:rPr lang="ro-RO" sz="1400" i="1" dirty="0" err="1">
                          <a:solidFill>
                            <a:srgbClr val="002060"/>
                          </a:solidFill>
                        </a:rPr>
                        <a:t>string</a:t>
                      </a:r>
                      <a:r>
                        <a:rPr lang="ro-RO" sz="1400" i="1" dirty="0">
                          <a:solidFill>
                            <a:srgbClr val="002060"/>
                          </a:solidFill>
                        </a:rPr>
                        <a:t> în C++)</a:t>
                      </a:r>
                    </a:p>
                    <a:p>
                      <a:pPr marL="36000" lvl="1" indent="-108000" algn="just">
                        <a:buFont typeface="Arial" panose="020B0604020202020204" pitchFamily="34" charset="0"/>
                        <a:buChar char="•"/>
                      </a:pPr>
                      <a:r>
                        <a:rPr lang="ro-RO" sz="1400" dirty="0">
                          <a:solidFill>
                            <a:srgbClr val="002060"/>
                          </a:solidFill>
                        </a:rPr>
                        <a:t>Clasa </a:t>
                      </a:r>
                      <a:r>
                        <a:rPr lang="ro-RO" sz="1400" dirty="0" err="1">
                          <a:solidFill>
                            <a:srgbClr val="002060"/>
                          </a:solidFill>
                        </a:rPr>
                        <a:t>dict</a:t>
                      </a:r>
                      <a:r>
                        <a:rPr lang="ro-RO" sz="1400" dirty="0">
                          <a:solidFill>
                            <a:srgbClr val="002060"/>
                          </a:solidFill>
                        </a:rPr>
                        <a:t> din </a:t>
                      </a:r>
                      <a:r>
                        <a:rPr lang="ro-RO" sz="1400" dirty="0" err="1">
                          <a:solidFill>
                            <a:srgbClr val="002060"/>
                          </a:solidFill>
                        </a:rPr>
                        <a:t>Python</a:t>
                      </a:r>
                      <a:endParaRPr lang="ro-RO" sz="1400" dirty="0">
                        <a:solidFill>
                          <a:srgbClr val="002060"/>
                        </a:solidFill>
                      </a:endParaRPr>
                    </a:p>
                    <a:p>
                      <a:pPr marL="36000" lvl="1" indent="-108000" algn="just">
                        <a:buFont typeface="Arial" panose="020B0604020202020204" pitchFamily="34" charset="0"/>
                        <a:buChar char="•"/>
                      </a:pPr>
                      <a:r>
                        <a:rPr lang="ro-RO" sz="1400" i="1" dirty="0">
                          <a:solidFill>
                            <a:srgbClr val="002060"/>
                          </a:solidFill>
                        </a:rPr>
                        <a:t>Clasa </a:t>
                      </a:r>
                      <a:r>
                        <a:rPr lang="ro-RO" sz="1400" i="1" dirty="0" err="1">
                          <a:solidFill>
                            <a:srgbClr val="002060"/>
                          </a:solidFill>
                        </a:rPr>
                        <a:t>tuple</a:t>
                      </a:r>
                      <a:r>
                        <a:rPr lang="ro-RO" sz="1400" i="1" dirty="0">
                          <a:solidFill>
                            <a:srgbClr val="002060"/>
                          </a:solidFill>
                        </a:rPr>
                        <a:t> din </a:t>
                      </a:r>
                      <a:r>
                        <a:rPr lang="ro-RO" sz="1400" i="1" dirty="0" err="1">
                          <a:solidFill>
                            <a:srgbClr val="002060"/>
                          </a:solidFill>
                        </a:rPr>
                        <a:t>Python</a:t>
                      </a:r>
                      <a:endParaRPr lang="ro-RO" sz="1400" i="1" dirty="0">
                        <a:solidFill>
                          <a:srgbClr val="002060"/>
                        </a:solidFill>
                      </a:endParaRPr>
                    </a:p>
                    <a:p>
                      <a:pPr marL="36000" lvl="1" indent="-108000" algn="just">
                        <a:buFont typeface="Arial" panose="020B0604020202020204" pitchFamily="34" charset="0"/>
                        <a:buChar char="•"/>
                      </a:pPr>
                      <a:r>
                        <a:rPr lang="ro-RO" sz="1400" dirty="0">
                          <a:solidFill>
                            <a:srgbClr val="002060"/>
                          </a:solidFill>
                        </a:rPr>
                        <a:t> </a:t>
                      </a:r>
                      <a:r>
                        <a:rPr lang="ro-RO" sz="1400" i="1" dirty="0">
                          <a:solidFill>
                            <a:srgbClr val="002060"/>
                          </a:solidFill>
                        </a:rPr>
                        <a:t>Structuri de date în C++ </a:t>
                      </a:r>
                    </a:p>
                  </a:txBody>
                  <a:tcPr/>
                </a:tc>
                <a:tc>
                  <a:txBody>
                    <a:bodyPr/>
                    <a:lstStyle/>
                    <a:p>
                      <a:pPr marL="36000" lvl="1" indent="-108000">
                        <a:buFont typeface="Arial" panose="020B0604020202020204" pitchFamily="34" charset="0"/>
                        <a:buChar char="•"/>
                      </a:pPr>
                      <a:r>
                        <a:rPr lang="ro-RO" sz="1400" dirty="0">
                          <a:solidFill>
                            <a:srgbClr val="002060"/>
                          </a:solidFill>
                        </a:rPr>
                        <a:t>Subprograme recursive</a:t>
                      </a:r>
                    </a:p>
                  </a:txBody>
                  <a:tcPr/>
                </a:tc>
                <a:extLst>
                  <a:ext uri="{0D108BD9-81ED-4DB2-BD59-A6C34878D82A}">
                    <a16:rowId xmlns:a16="http://schemas.microsoft.com/office/drawing/2014/main" val="3082522113"/>
                  </a:ext>
                </a:extLst>
              </a:tr>
            </a:tbl>
          </a:graphicData>
        </a:graphic>
      </p:graphicFrame>
    </p:spTree>
    <p:extLst>
      <p:ext uri="{BB962C8B-B14F-4D97-AF65-F5344CB8AC3E}">
        <p14:creationId xmlns:p14="http://schemas.microsoft.com/office/powerpoint/2010/main" val="7485499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DOMENII DE CONȚINUT ȘI CONȚINUTURI</a:t>
            </a:r>
          </a:p>
          <a:p>
            <a:pPr marL="0" indent="0">
              <a:buNone/>
            </a:pPr>
            <a:endParaRPr lang="ro-RO" dirty="0">
              <a:solidFill>
                <a:schemeClr val="bg2"/>
              </a:solidFill>
            </a:endParaRP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5"/>
            <a:ext cx="12192000" cy="696350"/>
          </a:xfrm>
        </p:spPr>
        <p:txBody>
          <a:bodyPr>
            <a:normAutofit fontScale="85000" lnSpcReduction="20000"/>
          </a:bodyPr>
          <a:lstStyle/>
          <a:p>
            <a:pPr marL="0" indent="0">
              <a:buNone/>
            </a:pPr>
            <a:r>
              <a:rPr lang="ro-RO" sz="2400" dirty="0">
                <a:solidFill>
                  <a:srgbClr val="002060"/>
                </a:solidFill>
              </a:rPr>
              <a:t>INFORMATICĂ </a:t>
            </a:r>
          </a:p>
          <a:p>
            <a:pPr marL="0" indent="0">
              <a:buNone/>
            </a:pPr>
            <a:r>
              <a:rPr lang="ro-RO" sz="2400" dirty="0">
                <a:solidFill>
                  <a:srgbClr val="002060"/>
                </a:solidFill>
              </a:rPr>
              <a:t>(pentru specializarea matematică-informatică, inclusiv pentru clase cu predarea informaticii în regim intensiv)</a:t>
            </a: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graphicFrame>
        <p:nvGraphicFramePr>
          <p:cNvPr id="2" name="Tabel 1">
            <a:extLst>
              <a:ext uri="{FF2B5EF4-FFF2-40B4-BE49-F238E27FC236}">
                <a16:creationId xmlns:a16="http://schemas.microsoft.com/office/drawing/2014/main" id="{15E2EF55-A913-4D0B-9750-1F49684176A8}"/>
              </a:ext>
            </a:extLst>
          </p:cNvPr>
          <p:cNvGraphicFramePr>
            <a:graphicFrameLocks noGrp="1"/>
          </p:cNvGraphicFramePr>
          <p:nvPr>
            <p:extLst>
              <p:ext uri="{D42A27DB-BD31-4B8C-83A1-F6EECF244321}">
                <p14:modId xmlns:p14="http://schemas.microsoft.com/office/powerpoint/2010/main" val="1470595509"/>
              </p:ext>
            </p:extLst>
          </p:nvPr>
        </p:nvGraphicFramePr>
        <p:xfrm>
          <a:off x="136221" y="2173800"/>
          <a:ext cx="11867710" cy="3810000"/>
        </p:xfrm>
        <a:graphic>
          <a:graphicData uri="http://schemas.openxmlformats.org/drawingml/2006/table">
            <a:tbl>
              <a:tblPr firstRow="1" bandRow="1">
                <a:tableStyleId>{5C22544A-7EE6-4342-B048-85BDC9FD1C3A}</a:tableStyleId>
              </a:tblPr>
              <a:tblGrid>
                <a:gridCol w="1081122">
                  <a:extLst>
                    <a:ext uri="{9D8B030D-6E8A-4147-A177-3AD203B41FA5}">
                      <a16:colId xmlns:a16="http://schemas.microsoft.com/office/drawing/2014/main" val="1581846292"/>
                    </a:ext>
                  </a:extLst>
                </a:gridCol>
                <a:gridCol w="1616740">
                  <a:extLst>
                    <a:ext uri="{9D8B030D-6E8A-4147-A177-3AD203B41FA5}">
                      <a16:colId xmlns:a16="http://schemas.microsoft.com/office/drawing/2014/main" val="1445327017"/>
                    </a:ext>
                  </a:extLst>
                </a:gridCol>
                <a:gridCol w="1553335">
                  <a:extLst>
                    <a:ext uri="{9D8B030D-6E8A-4147-A177-3AD203B41FA5}">
                      <a16:colId xmlns:a16="http://schemas.microsoft.com/office/drawing/2014/main" val="1520232038"/>
                    </a:ext>
                  </a:extLst>
                </a:gridCol>
                <a:gridCol w="3377379">
                  <a:extLst>
                    <a:ext uri="{9D8B030D-6E8A-4147-A177-3AD203B41FA5}">
                      <a16:colId xmlns:a16="http://schemas.microsoft.com/office/drawing/2014/main" val="784399325"/>
                    </a:ext>
                  </a:extLst>
                </a:gridCol>
                <a:gridCol w="2433509">
                  <a:extLst>
                    <a:ext uri="{9D8B030D-6E8A-4147-A177-3AD203B41FA5}">
                      <a16:colId xmlns:a16="http://schemas.microsoft.com/office/drawing/2014/main" val="3148213753"/>
                    </a:ext>
                  </a:extLst>
                </a:gridCol>
                <a:gridCol w="1805625">
                  <a:extLst>
                    <a:ext uri="{9D8B030D-6E8A-4147-A177-3AD203B41FA5}">
                      <a16:colId xmlns:a16="http://schemas.microsoft.com/office/drawing/2014/main" val="3355249124"/>
                    </a:ext>
                  </a:extLst>
                </a:gridCol>
              </a:tblGrid>
              <a:tr h="370840">
                <a:tc>
                  <a:txBody>
                    <a:bodyPr/>
                    <a:lstStyle/>
                    <a:p>
                      <a:r>
                        <a:rPr lang="ro-RO" sz="1800" b="1" kern="1200" dirty="0">
                          <a:solidFill>
                            <a:schemeClr val="lt1"/>
                          </a:solidFill>
                          <a:effectLst/>
                          <a:latin typeface="+mn-lt"/>
                          <a:ea typeface="+mn-ea"/>
                          <a:cs typeface="+mn-cs"/>
                        </a:rPr>
                        <a:t>Clasa</a:t>
                      </a:r>
                      <a:endParaRPr lang="en-US" sz="1800" b="1" kern="1200" dirty="0">
                        <a:solidFill>
                          <a:schemeClr val="lt1"/>
                        </a:solidFill>
                        <a:effectLst/>
                        <a:latin typeface="+mn-lt"/>
                        <a:ea typeface="+mn-ea"/>
                        <a:cs typeface="+mn-cs"/>
                      </a:endParaRPr>
                    </a:p>
                  </a:txBody>
                  <a:tcPr/>
                </a:tc>
                <a:tc gridSpan="2">
                  <a:txBody>
                    <a:bodyPr/>
                    <a:lstStyle/>
                    <a:p>
                      <a:r>
                        <a:rPr lang="ro-RO" sz="1800" b="1" kern="1200" dirty="0">
                          <a:solidFill>
                            <a:schemeClr val="lt1"/>
                          </a:solidFill>
                          <a:effectLst/>
                          <a:latin typeface="+mn-lt"/>
                          <a:ea typeface="+mn-ea"/>
                          <a:cs typeface="+mn-cs"/>
                        </a:rPr>
                        <a:t>Strategii de rezolvare a problemelor</a:t>
                      </a:r>
                      <a:endParaRPr lang="en-US" sz="1800" b="1" kern="1200" dirty="0">
                        <a:solidFill>
                          <a:schemeClr val="lt1"/>
                        </a:solidFill>
                        <a:effectLst/>
                        <a:latin typeface="+mn-lt"/>
                        <a:ea typeface="+mn-ea"/>
                        <a:cs typeface="+mn-cs"/>
                      </a:endParaRPr>
                    </a:p>
                  </a:txBody>
                  <a:tcPr/>
                </a:tc>
                <a:tc hMerge="1">
                  <a:txBody>
                    <a:bodyPr/>
                    <a:lstStyle/>
                    <a:p>
                      <a:endParaRPr lang="en-US" dirty="0"/>
                    </a:p>
                  </a:txBody>
                  <a:tcPr/>
                </a:tc>
                <a:tc>
                  <a:txBody>
                    <a:bodyPr/>
                    <a:lstStyle/>
                    <a:p>
                      <a:r>
                        <a:rPr lang="ro-RO" sz="1800" b="1" kern="1200" dirty="0">
                          <a:solidFill>
                            <a:schemeClr val="lt1"/>
                          </a:solidFill>
                          <a:effectLst/>
                          <a:latin typeface="+mn-lt"/>
                          <a:ea typeface="+mn-ea"/>
                          <a:cs typeface="+mn-cs"/>
                        </a:rPr>
                        <a:t>Organizarea conceptuală a datelor </a:t>
                      </a:r>
                      <a:endParaRPr lang="en-US" sz="1800" b="1" kern="1200" dirty="0">
                        <a:solidFill>
                          <a:schemeClr val="lt1"/>
                        </a:solidFill>
                        <a:effectLst/>
                        <a:latin typeface="+mn-lt"/>
                        <a:ea typeface="+mn-ea"/>
                        <a:cs typeface="+mn-cs"/>
                      </a:endParaRPr>
                    </a:p>
                  </a:txBody>
                  <a:tcPr/>
                </a:tc>
                <a:tc gridSpan="2">
                  <a:txBody>
                    <a:bodyPr/>
                    <a:lstStyle/>
                    <a:p>
                      <a:r>
                        <a:rPr lang="ro-RO" sz="1800" b="1" kern="1200" dirty="0">
                          <a:solidFill>
                            <a:schemeClr val="lt1"/>
                          </a:solidFill>
                          <a:effectLst/>
                          <a:latin typeface="+mn-lt"/>
                          <a:ea typeface="+mn-ea"/>
                          <a:cs typeface="+mn-cs"/>
                        </a:rPr>
                        <a:t>Memorarea datelor și organizarea codului în limbaj de programare</a:t>
                      </a:r>
                      <a:endParaRPr lang="en-US" dirty="0"/>
                    </a:p>
                  </a:txBody>
                  <a:tcPr/>
                </a:tc>
                <a:tc hMerge="1">
                  <a:txBody>
                    <a:bodyPr/>
                    <a:lstStyle/>
                    <a:p>
                      <a:endParaRPr lang="en-US" dirty="0"/>
                    </a:p>
                  </a:txBody>
                  <a:tcPr/>
                </a:tc>
                <a:extLst>
                  <a:ext uri="{0D108BD9-81ED-4DB2-BD59-A6C34878D82A}">
                    <a16:rowId xmlns:a16="http://schemas.microsoft.com/office/drawing/2014/main" val="1132832915"/>
                  </a:ext>
                </a:extLst>
              </a:tr>
              <a:tr h="370840">
                <a:tc>
                  <a:txBody>
                    <a:bodyPr/>
                    <a:lstStyle/>
                    <a:p>
                      <a:r>
                        <a:rPr lang="ro-RO" sz="1600" dirty="0"/>
                        <a:t>a XI-a</a:t>
                      </a:r>
                      <a:endParaRPr lang="en-US" sz="1600" dirty="0"/>
                    </a:p>
                  </a:txBody>
                  <a:tcPr/>
                </a:tc>
                <a:tc>
                  <a:txBody>
                    <a:bodyPr/>
                    <a:lstStyle/>
                    <a:p>
                      <a:pPr marL="36000" indent="-108000">
                        <a:buFont typeface="Arial" panose="020B0604020202020204" pitchFamily="34" charset="0"/>
                        <a:buChar char="•"/>
                      </a:pPr>
                      <a:r>
                        <a:rPr lang="ro-RO" sz="1400" dirty="0">
                          <a:solidFill>
                            <a:srgbClr val="002060"/>
                          </a:solidFill>
                        </a:rPr>
                        <a:t>Metoda </a:t>
                      </a:r>
                      <a:r>
                        <a:rPr lang="ro-RO" sz="1400" dirty="0" err="1">
                          <a:solidFill>
                            <a:srgbClr val="002060"/>
                          </a:solidFill>
                        </a:rPr>
                        <a:t>Backtracking</a:t>
                      </a:r>
                      <a:endParaRPr lang="ro-RO" sz="1400" dirty="0">
                        <a:solidFill>
                          <a:srgbClr val="002060"/>
                        </a:solidFill>
                      </a:endParaRPr>
                    </a:p>
                    <a:p>
                      <a:pPr marL="36000" indent="-108000">
                        <a:buFont typeface="Arial" panose="020B0604020202020204" pitchFamily="34" charset="0"/>
                        <a:buChar char="•"/>
                      </a:pPr>
                      <a:r>
                        <a:rPr lang="ro-RO" sz="1400" i="1" dirty="0">
                          <a:solidFill>
                            <a:srgbClr val="002060"/>
                          </a:solidFill>
                        </a:rPr>
                        <a:t>Metoda Programării dinamice</a:t>
                      </a:r>
                    </a:p>
                  </a:txBody>
                  <a:tcPr/>
                </a:tc>
                <a:tc>
                  <a:txBody>
                    <a:bodyPr/>
                    <a:lstStyle/>
                    <a:p>
                      <a:pPr marL="36000" marR="0" lvl="1"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dirty="0">
                          <a:solidFill>
                            <a:srgbClr val="002060"/>
                          </a:solidFill>
                        </a:rPr>
                        <a:t>Metode specifice pentru prelucrarea grafurilor</a:t>
                      </a:r>
                    </a:p>
                    <a:p>
                      <a:pPr marL="36000" indent="-108000">
                        <a:buFont typeface="Arial" panose="020B0604020202020204" pitchFamily="34" charset="0"/>
                        <a:buChar char="•"/>
                      </a:pPr>
                      <a:r>
                        <a:rPr lang="ro-RO" sz="1400" i="1" dirty="0">
                          <a:solidFill>
                            <a:srgbClr val="002060"/>
                          </a:solidFill>
                        </a:rPr>
                        <a:t>Metode specifice pentru prelucrarea arborilor </a:t>
                      </a:r>
                    </a:p>
                  </a:txBody>
                  <a:tcPr/>
                </a:tc>
                <a:tc>
                  <a:txBody>
                    <a:bodyPr/>
                    <a:lstStyle/>
                    <a:p>
                      <a:pPr marL="36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i="1" dirty="0">
                          <a:solidFill>
                            <a:srgbClr val="002060"/>
                          </a:solidFill>
                        </a:rPr>
                        <a:t>Modelul conceptual liniar – listă înlănțuită</a:t>
                      </a:r>
                    </a:p>
                    <a:p>
                      <a:pPr marL="36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dirty="0">
                          <a:solidFill>
                            <a:srgbClr val="002060"/>
                          </a:solidFill>
                        </a:rPr>
                        <a:t>Modelul conceptual rețea - graf</a:t>
                      </a:r>
                    </a:p>
                    <a:p>
                      <a:pPr marL="36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dirty="0">
                          <a:solidFill>
                            <a:srgbClr val="002060"/>
                          </a:solidFill>
                        </a:rPr>
                        <a:t>Model conceptual ierarhic - arbore</a:t>
                      </a:r>
                    </a:p>
                  </a:txBody>
                  <a:tcPr/>
                </a:tc>
                <a:tc>
                  <a:txBody>
                    <a:bodyPr/>
                    <a:lstStyle/>
                    <a:p>
                      <a:pPr marL="36000" indent="-108000">
                        <a:buFont typeface="Arial" panose="020B0604020202020204" pitchFamily="34" charset="0"/>
                        <a:buChar char="•"/>
                      </a:pPr>
                      <a:r>
                        <a:rPr lang="en-US" sz="1400" i="1" kern="1200" dirty="0" err="1">
                          <a:solidFill>
                            <a:srgbClr val="002060"/>
                          </a:solidFill>
                          <a:latin typeface="+mn-lt"/>
                          <a:ea typeface="+mn-ea"/>
                          <a:cs typeface="+mn-cs"/>
                        </a:rPr>
                        <a:t>Pointeri</a:t>
                      </a:r>
                      <a:r>
                        <a:rPr lang="en-US" sz="1400" i="1" kern="1200" dirty="0">
                          <a:solidFill>
                            <a:srgbClr val="002060"/>
                          </a:solidFill>
                          <a:latin typeface="+mn-lt"/>
                          <a:ea typeface="+mn-ea"/>
                          <a:cs typeface="+mn-cs"/>
                        </a:rPr>
                        <a:t> </a:t>
                      </a:r>
                      <a:r>
                        <a:rPr lang="en-US" sz="1400" i="1" kern="1200" dirty="0" err="1">
                          <a:solidFill>
                            <a:srgbClr val="002060"/>
                          </a:solidFill>
                          <a:latin typeface="+mn-lt"/>
                          <a:ea typeface="+mn-ea"/>
                          <a:cs typeface="+mn-cs"/>
                        </a:rPr>
                        <a:t>în</a:t>
                      </a:r>
                      <a:r>
                        <a:rPr lang="en-US" sz="1400" i="1" kern="1200" dirty="0">
                          <a:solidFill>
                            <a:srgbClr val="002060"/>
                          </a:solidFill>
                          <a:latin typeface="+mn-lt"/>
                          <a:ea typeface="+mn-ea"/>
                          <a:cs typeface="+mn-cs"/>
                        </a:rPr>
                        <a:t> C++</a:t>
                      </a:r>
                    </a:p>
                  </a:txBody>
                  <a:tcPr/>
                </a:tc>
                <a:tc>
                  <a:txBody>
                    <a:bodyPr/>
                    <a:lstStyle/>
                    <a:p>
                      <a:pPr marL="36000" marR="0" lvl="0"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dirty="0">
                          <a:solidFill>
                            <a:srgbClr val="002060"/>
                          </a:solidFill>
                        </a:rPr>
                        <a:t>Programare orientată pe obiecte</a:t>
                      </a:r>
                      <a:endParaRPr lang="ro-RO" sz="1400" dirty="0">
                        <a:solidFill>
                          <a:srgbClr val="002060"/>
                        </a:solidFill>
                      </a:endParaRPr>
                    </a:p>
                  </a:txBody>
                  <a:tcPr/>
                </a:tc>
                <a:extLst>
                  <a:ext uri="{0D108BD9-81ED-4DB2-BD59-A6C34878D82A}">
                    <a16:rowId xmlns:a16="http://schemas.microsoft.com/office/drawing/2014/main" val="3799698481"/>
                  </a:ext>
                </a:extLst>
              </a:tr>
              <a:tr h="370840">
                <a:tc>
                  <a:txBody>
                    <a:bodyPr/>
                    <a:lstStyle/>
                    <a:p>
                      <a:r>
                        <a:rPr lang="ro-RO" sz="1600" dirty="0"/>
                        <a:t>a XII-a</a:t>
                      </a:r>
                      <a:endParaRPr lang="en-US" sz="1600" dirty="0"/>
                    </a:p>
                  </a:txBody>
                  <a:tcPr/>
                </a:tc>
                <a:tc>
                  <a:txBody>
                    <a:bodyPr/>
                    <a:lstStyle/>
                    <a:p>
                      <a:pPr marL="36000" marR="0" lvl="1"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kern="1200" dirty="0">
                          <a:solidFill>
                            <a:srgbClr val="002060"/>
                          </a:solidFill>
                          <a:latin typeface="+mn-lt"/>
                          <a:ea typeface="+mn-ea"/>
                          <a:cs typeface="+mn-cs"/>
                        </a:rPr>
                        <a:t>Forme normale pentru proiectarea modelului conceptual al unei probleme de gestiune</a:t>
                      </a:r>
                      <a:endParaRPr lang="en-US" sz="1400" kern="1200" dirty="0">
                        <a:solidFill>
                          <a:srgbClr val="002060"/>
                        </a:solidFill>
                        <a:latin typeface="+mn-lt"/>
                        <a:ea typeface="+mn-ea"/>
                        <a:cs typeface="+mn-cs"/>
                      </a:endParaRPr>
                    </a:p>
                  </a:txBody>
                  <a:tcPr/>
                </a:tc>
                <a:tc>
                  <a:txBody>
                    <a:bodyPr/>
                    <a:lstStyle/>
                    <a:p>
                      <a:pPr marL="36000" marR="0" lvl="1"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kern="1200" dirty="0">
                          <a:solidFill>
                            <a:srgbClr val="002060"/>
                          </a:solidFill>
                          <a:latin typeface="+mn-lt"/>
                          <a:ea typeface="+mn-ea"/>
                          <a:cs typeface="+mn-cs"/>
                        </a:rPr>
                        <a:t>Algoritmi utilizați în învățarea automată</a:t>
                      </a:r>
                      <a:endParaRPr lang="en-US" sz="1400" kern="1200" dirty="0">
                        <a:solidFill>
                          <a:srgbClr val="002060"/>
                        </a:solidFill>
                        <a:latin typeface="+mn-lt"/>
                        <a:ea typeface="+mn-ea"/>
                        <a:cs typeface="+mn-cs"/>
                      </a:endParaRPr>
                    </a:p>
                  </a:txBody>
                  <a:tcPr/>
                </a:tc>
                <a:tc>
                  <a:txBody>
                    <a:bodyPr/>
                    <a:lstStyle/>
                    <a:p>
                      <a:pPr marL="36000" marR="0" lvl="1"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kern="1200" dirty="0">
                          <a:solidFill>
                            <a:srgbClr val="002060"/>
                          </a:solidFill>
                          <a:latin typeface="+mn-lt"/>
                          <a:ea typeface="+mn-ea"/>
                          <a:cs typeface="+mn-cs"/>
                        </a:rPr>
                        <a:t>Modelul conceptual relațional – entitate-relație</a:t>
                      </a:r>
                    </a:p>
                    <a:p>
                      <a:pPr marL="36000" marR="0" lvl="1"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ro-RO" sz="1400" kern="1200" dirty="0">
                          <a:solidFill>
                            <a:srgbClr val="002060"/>
                          </a:solidFill>
                          <a:latin typeface="+mn-lt"/>
                          <a:ea typeface="+mn-ea"/>
                          <a:cs typeface="+mn-cs"/>
                        </a:rPr>
                        <a:t>Modele conceptuale de organizare a datelor folosite în învățarea automată</a:t>
                      </a:r>
                    </a:p>
                  </a:txBody>
                  <a:tcPr/>
                </a:tc>
                <a:tc>
                  <a:txBody>
                    <a:bodyPr/>
                    <a:lstStyle/>
                    <a:p>
                      <a:pPr marL="36000" marR="0" lvl="1"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it-IT" sz="1400" kern="1200" dirty="0">
                          <a:solidFill>
                            <a:srgbClr val="002060"/>
                          </a:solidFill>
                          <a:latin typeface="+mn-lt"/>
                          <a:ea typeface="+mn-ea"/>
                          <a:cs typeface="+mn-cs"/>
                        </a:rPr>
                        <a:t>Comenzi SQL pentru gestionarea unei bazei de date</a:t>
                      </a:r>
                      <a:endParaRPr lang="ro-RO" sz="1400" kern="1200" dirty="0">
                        <a:solidFill>
                          <a:srgbClr val="002060"/>
                        </a:solidFill>
                        <a:latin typeface="+mn-lt"/>
                        <a:ea typeface="+mn-ea"/>
                        <a:cs typeface="+mn-cs"/>
                      </a:endParaRPr>
                    </a:p>
                    <a:p>
                      <a:pPr marL="36000" marR="0" lvl="1"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err="1">
                          <a:solidFill>
                            <a:srgbClr val="002060"/>
                          </a:solidFill>
                          <a:latin typeface="+mn-lt"/>
                          <a:ea typeface="+mn-ea"/>
                          <a:cs typeface="+mn-cs"/>
                        </a:rPr>
                        <a:t>Biblioteci</a:t>
                      </a:r>
                      <a:r>
                        <a:rPr lang="en-US" sz="1400" kern="1200" dirty="0">
                          <a:solidFill>
                            <a:srgbClr val="002060"/>
                          </a:solidFill>
                          <a:latin typeface="+mn-lt"/>
                          <a:ea typeface="+mn-ea"/>
                          <a:cs typeface="+mn-cs"/>
                        </a:rPr>
                        <a:t> ale </a:t>
                      </a:r>
                      <a:r>
                        <a:rPr lang="en-US" sz="1400" kern="1200" dirty="0" err="1">
                          <a:solidFill>
                            <a:srgbClr val="002060"/>
                          </a:solidFill>
                          <a:latin typeface="+mn-lt"/>
                          <a:ea typeface="+mn-ea"/>
                          <a:cs typeface="+mn-cs"/>
                        </a:rPr>
                        <a:t>limbajului</a:t>
                      </a:r>
                      <a:r>
                        <a:rPr lang="en-US" sz="1400" kern="1200" dirty="0">
                          <a:solidFill>
                            <a:srgbClr val="002060"/>
                          </a:solidFill>
                          <a:latin typeface="+mn-lt"/>
                          <a:ea typeface="+mn-ea"/>
                          <a:cs typeface="+mn-cs"/>
                        </a:rPr>
                        <a:t> Python </a:t>
                      </a:r>
                      <a:r>
                        <a:rPr lang="en-US" sz="1400" kern="1200" dirty="0" err="1">
                          <a:solidFill>
                            <a:srgbClr val="002060"/>
                          </a:solidFill>
                          <a:latin typeface="+mn-lt"/>
                          <a:ea typeface="+mn-ea"/>
                          <a:cs typeface="+mn-cs"/>
                        </a:rPr>
                        <a:t>pentru</a:t>
                      </a:r>
                      <a:r>
                        <a:rPr lang="en-US" sz="1400" kern="1200" dirty="0">
                          <a:solidFill>
                            <a:srgbClr val="002060"/>
                          </a:solidFill>
                          <a:latin typeface="+mn-lt"/>
                          <a:ea typeface="+mn-ea"/>
                          <a:cs typeface="+mn-cs"/>
                        </a:rPr>
                        <a:t> </a:t>
                      </a:r>
                      <a:r>
                        <a:rPr lang="en-US" sz="1400" kern="1200" dirty="0" err="1">
                          <a:solidFill>
                            <a:srgbClr val="002060"/>
                          </a:solidFill>
                          <a:latin typeface="+mn-lt"/>
                          <a:ea typeface="+mn-ea"/>
                          <a:cs typeface="+mn-cs"/>
                        </a:rPr>
                        <a:t>învățare</a:t>
                      </a:r>
                      <a:r>
                        <a:rPr lang="en-US" sz="1400" kern="1200" dirty="0">
                          <a:solidFill>
                            <a:srgbClr val="002060"/>
                          </a:solidFill>
                          <a:latin typeface="+mn-lt"/>
                          <a:ea typeface="+mn-ea"/>
                          <a:cs typeface="+mn-cs"/>
                        </a:rPr>
                        <a:t> </a:t>
                      </a:r>
                      <a:r>
                        <a:rPr lang="en-US" sz="1400" kern="1200" dirty="0" err="1">
                          <a:solidFill>
                            <a:srgbClr val="002060"/>
                          </a:solidFill>
                          <a:latin typeface="+mn-lt"/>
                          <a:ea typeface="+mn-ea"/>
                          <a:cs typeface="+mn-cs"/>
                        </a:rPr>
                        <a:t>automată</a:t>
                      </a:r>
                      <a:endParaRPr lang="en-US" sz="1400" kern="1200" dirty="0">
                        <a:solidFill>
                          <a:srgbClr val="002060"/>
                        </a:solidFill>
                        <a:latin typeface="+mn-lt"/>
                        <a:ea typeface="+mn-ea"/>
                        <a:cs typeface="+mn-cs"/>
                      </a:endParaRPr>
                    </a:p>
                  </a:txBody>
                  <a:tcPr/>
                </a:tc>
                <a:tc>
                  <a:txBody>
                    <a:bodyPr/>
                    <a:lstStyle/>
                    <a:p>
                      <a:pPr marL="36000" marR="0" lvl="1" indent="-108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kern="1200" dirty="0" err="1">
                          <a:solidFill>
                            <a:srgbClr val="002060"/>
                          </a:solidFill>
                          <a:latin typeface="+mn-lt"/>
                          <a:ea typeface="+mn-ea"/>
                          <a:cs typeface="+mn-cs"/>
                        </a:rPr>
                        <a:t>Clase</a:t>
                      </a:r>
                      <a:r>
                        <a:rPr lang="en-US" sz="1400" kern="1200" dirty="0">
                          <a:solidFill>
                            <a:srgbClr val="002060"/>
                          </a:solidFill>
                          <a:latin typeface="+mn-lt"/>
                          <a:ea typeface="+mn-ea"/>
                          <a:cs typeface="+mn-cs"/>
                        </a:rPr>
                        <a:t> ale </a:t>
                      </a:r>
                      <a:r>
                        <a:rPr lang="en-US" sz="1400" kern="1200" dirty="0" err="1">
                          <a:solidFill>
                            <a:srgbClr val="002060"/>
                          </a:solidFill>
                          <a:latin typeface="+mn-lt"/>
                          <a:ea typeface="+mn-ea"/>
                          <a:cs typeface="+mn-cs"/>
                        </a:rPr>
                        <a:t>limbajului</a:t>
                      </a:r>
                      <a:r>
                        <a:rPr lang="en-US" sz="1400" kern="1200" dirty="0">
                          <a:solidFill>
                            <a:srgbClr val="002060"/>
                          </a:solidFill>
                          <a:latin typeface="+mn-lt"/>
                          <a:ea typeface="+mn-ea"/>
                          <a:cs typeface="+mn-cs"/>
                        </a:rPr>
                        <a:t> Python </a:t>
                      </a:r>
                      <a:r>
                        <a:rPr lang="en-US" sz="1400" kern="1200" dirty="0" err="1">
                          <a:solidFill>
                            <a:srgbClr val="002060"/>
                          </a:solidFill>
                          <a:latin typeface="+mn-lt"/>
                          <a:ea typeface="+mn-ea"/>
                          <a:cs typeface="+mn-cs"/>
                        </a:rPr>
                        <a:t>pentru</a:t>
                      </a:r>
                      <a:r>
                        <a:rPr lang="en-US" sz="1400" kern="1200" dirty="0">
                          <a:solidFill>
                            <a:srgbClr val="002060"/>
                          </a:solidFill>
                          <a:latin typeface="+mn-lt"/>
                          <a:ea typeface="+mn-ea"/>
                          <a:cs typeface="+mn-cs"/>
                        </a:rPr>
                        <a:t> </a:t>
                      </a:r>
                      <a:r>
                        <a:rPr lang="en-US" sz="1400" kern="1200" dirty="0" err="1">
                          <a:solidFill>
                            <a:srgbClr val="002060"/>
                          </a:solidFill>
                          <a:latin typeface="+mn-lt"/>
                          <a:ea typeface="+mn-ea"/>
                          <a:cs typeface="+mn-cs"/>
                        </a:rPr>
                        <a:t>interacțiunea</a:t>
                      </a:r>
                      <a:r>
                        <a:rPr lang="en-US" sz="1400" kern="1200" dirty="0">
                          <a:solidFill>
                            <a:srgbClr val="002060"/>
                          </a:solidFill>
                          <a:latin typeface="+mn-lt"/>
                          <a:ea typeface="+mn-ea"/>
                          <a:cs typeface="+mn-cs"/>
                        </a:rPr>
                        <a:t> cu </a:t>
                      </a:r>
                      <a:r>
                        <a:rPr lang="en-US" sz="1400" kern="1200" dirty="0" err="1">
                          <a:solidFill>
                            <a:srgbClr val="002060"/>
                          </a:solidFill>
                          <a:latin typeface="+mn-lt"/>
                          <a:ea typeface="+mn-ea"/>
                          <a:cs typeface="+mn-cs"/>
                        </a:rPr>
                        <a:t>bazele</a:t>
                      </a:r>
                      <a:r>
                        <a:rPr lang="en-US" sz="1400" kern="1200" dirty="0">
                          <a:solidFill>
                            <a:srgbClr val="002060"/>
                          </a:solidFill>
                          <a:latin typeface="+mn-lt"/>
                          <a:ea typeface="+mn-ea"/>
                          <a:cs typeface="+mn-cs"/>
                        </a:rPr>
                        <a:t> de date</a:t>
                      </a:r>
                      <a:endParaRPr lang="ro-RO" sz="1400" kern="1200" dirty="0">
                        <a:solidFill>
                          <a:srgbClr val="002060"/>
                        </a:solidFill>
                        <a:latin typeface="+mn-lt"/>
                        <a:ea typeface="+mn-ea"/>
                        <a:cs typeface="+mn-cs"/>
                      </a:endParaRPr>
                    </a:p>
                  </a:txBody>
                  <a:tcPr/>
                </a:tc>
                <a:extLst>
                  <a:ext uri="{0D108BD9-81ED-4DB2-BD59-A6C34878D82A}">
                    <a16:rowId xmlns:a16="http://schemas.microsoft.com/office/drawing/2014/main" val="1030018123"/>
                  </a:ext>
                </a:extLst>
              </a:tr>
            </a:tbl>
          </a:graphicData>
        </a:graphic>
      </p:graphicFrame>
    </p:spTree>
    <p:extLst>
      <p:ext uri="{BB962C8B-B14F-4D97-AF65-F5344CB8AC3E}">
        <p14:creationId xmlns:p14="http://schemas.microsoft.com/office/powerpoint/2010/main" val="1165425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EXEMPLE DE ACTIVITĂȚI DE ÎNVĂȚARE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endParaRPr lang="ro-RO" sz="2400" dirty="0">
              <a:solidFill>
                <a:srgbClr val="002060"/>
              </a:solidFill>
            </a:endParaRPr>
          </a:p>
          <a:p>
            <a:endParaRPr lang="ro-RO" sz="2400" dirty="0">
              <a:solidFill>
                <a:srgbClr val="002060"/>
              </a:solidFill>
            </a:endParaRPr>
          </a:p>
          <a:p>
            <a:r>
              <a:rPr lang="ro-RO" sz="2400" dirty="0">
                <a:solidFill>
                  <a:srgbClr val="002060"/>
                </a:solidFill>
              </a:rPr>
              <a:t>Activitățile de învățare sunt contextele care asigură relația Competențe specifice - Conținuturi, fiind suport al formării competenței</a:t>
            </a:r>
          </a:p>
          <a:p>
            <a:endParaRPr lang="ro-RO" sz="2400" dirty="0">
              <a:solidFill>
                <a:srgbClr val="002060"/>
              </a:solidFill>
            </a:endParaRPr>
          </a:p>
          <a:p>
            <a:pPr marL="0" indent="0">
              <a:buNone/>
            </a:pPr>
            <a:endParaRPr lang="ro-RO" sz="2400" dirty="0">
              <a:solidFill>
                <a:srgbClr val="002060"/>
              </a:solidFill>
            </a:endParaRPr>
          </a:p>
          <a:p>
            <a:r>
              <a:rPr lang="ro-RO" sz="2400" dirty="0">
                <a:solidFill>
                  <a:srgbClr val="002060"/>
                </a:solidFill>
              </a:rPr>
              <a:t>Activitățile de învățare din programă rămân în zona de orientare, nu de obligativitate și nu sunt limitative - pentru programă și profesor</a:t>
            </a: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34450021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SUGESTII METODOLOGICE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lnSpcReduction="10000"/>
          </a:bodyPr>
          <a:lstStyle/>
          <a:p>
            <a:pPr algn="just"/>
            <a:r>
              <a:rPr lang="ro-RO" sz="2400" dirty="0">
                <a:solidFill>
                  <a:srgbClr val="002060"/>
                </a:solidFill>
              </a:rPr>
              <a:t>Scopul acestei secțiuni de a oferi sprijinul explicit, exemplificat, pentru profesor.</a:t>
            </a:r>
          </a:p>
          <a:p>
            <a:pPr algn="just"/>
            <a:r>
              <a:rPr lang="ro-RO" sz="2400" dirty="0">
                <a:solidFill>
                  <a:srgbClr val="002060"/>
                </a:solidFill>
              </a:rPr>
              <a:t>Secțiunea nu conține sinteze de teorie, ci sugestii pentru bune practici pentru aplicarea programei în fiecare etapă a procesului de predare-învățare-evaluare.</a:t>
            </a:r>
          </a:p>
          <a:p>
            <a:pPr algn="just"/>
            <a:r>
              <a:rPr lang="ro-RO" sz="2400" dirty="0">
                <a:solidFill>
                  <a:srgbClr val="002060"/>
                </a:solidFill>
              </a:rPr>
              <a:t>Sunt oferite recomandări pentru ordinea de abordare a tematicilor din programă, facilitând formarea competențelor specifice din programă, prin exemple, orientative, pentru fiecare clasă.</a:t>
            </a:r>
          </a:p>
          <a:p>
            <a:pPr algn="just"/>
            <a:r>
              <a:rPr lang="ro-RO" sz="2400" dirty="0">
                <a:solidFill>
                  <a:srgbClr val="002060"/>
                </a:solidFill>
              </a:rPr>
              <a:t>Pentru fiecare domeniu/clasă sunt prezentate sugestii metodologice cu valențe practice.</a:t>
            </a:r>
          </a:p>
          <a:p>
            <a:pPr algn="just"/>
            <a:r>
              <a:rPr lang="ro-RO" sz="2400" dirty="0">
                <a:solidFill>
                  <a:srgbClr val="002060"/>
                </a:solidFill>
              </a:rPr>
              <a:t>Sunt recomandate exemple de aplicații software care pot fi utilizate pentru tematicile corespunzătoare domeniilor de conținut (de exemplu pentru birotică, medii de dezvoltare a programelor etc.).</a:t>
            </a:r>
          </a:p>
          <a:p>
            <a:pPr algn="just"/>
            <a:r>
              <a:rPr lang="ro-RO" sz="2400" dirty="0">
                <a:solidFill>
                  <a:srgbClr val="002060"/>
                </a:solidFill>
              </a:rPr>
              <a:t>Pentru sprijinul activităților didactice de predare-învățare-evaluare sunt recomandate exemple de pagini web care permit accesarea de lecții interactive, </a:t>
            </a:r>
            <a:r>
              <a:rPr lang="ro-RO" sz="2400" dirty="0" err="1">
                <a:solidFill>
                  <a:srgbClr val="002060"/>
                </a:solidFill>
              </a:rPr>
              <a:t>tutoriale</a:t>
            </a:r>
            <a:r>
              <a:rPr lang="ro-RO" sz="2400" dirty="0">
                <a:solidFill>
                  <a:srgbClr val="002060"/>
                </a:solidFill>
              </a:rPr>
              <a:t> specifice, platforme de generare a testelor, materiale didactice utile.</a:t>
            </a: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4057291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SUGESTII METODOLOGICE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pPr marL="0" indent="0">
              <a:buNone/>
            </a:pPr>
            <a:r>
              <a:rPr lang="ro-RO" sz="2400" dirty="0">
                <a:solidFill>
                  <a:srgbClr val="002060"/>
                </a:solidFill>
              </a:rPr>
              <a:t>TEHNOLOGIA INFORMAȚIEI ȘI A COMUNICAȚIILOR</a:t>
            </a:r>
          </a:p>
          <a:p>
            <a:pPr algn="just"/>
            <a:r>
              <a:rPr lang="ro-RO" sz="2400" dirty="0">
                <a:solidFill>
                  <a:srgbClr val="002060"/>
                </a:solidFill>
              </a:rPr>
              <a:t>Pentru formarea competențelor specifice, </a:t>
            </a:r>
          </a:p>
          <a:p>
            <a:pPr lvl="1" algn="just"/>
            <a:r>
              <a:rPr lang="ro-RO" dirty="0">
                <a:solidFill>
                  <a:srgbClr val="002060"/>
                </a:solidFill>
              </a:rPr>
              <a:t>accentul nu este pus pe anumite aplicații și tehnologii, ci pe identificarea instrumentelor/opțiunilor pe care acestea le oferă în vederea obținerii unui anumit rezultat, respectiv rezolvării unei anumite probleme de natură digitală. </a:t>
            </a:r>
          </a:p>
          <a:p>
            <a:pPr lvl="1" algn="just"/>
            <a:r>
              <a:rPr lang="ro-RO" dirty="0">
                <a:solidFill>
                  <a:srgbClr val="002060"/>
                </a:solidFill>
              </a:rPr>
              <a:t>competențele elevilor sunt formate având în vedere, ca bază, tehnologii și aplicații utilizate frecvent, precizate în programă, dar se recomandă și prezentarea mai multor variante alternative (de exemplu cele prezentate mai jos, ca resurse), punând în evidență facilități comune și diferențe în utilizare.</a:t>
            </a:r>
            <a:endParaRPr lang="en-US"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2352868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SUGESTII METODOLOGICE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lnSpcReduction="10000"/>
          </a:bodyPr>
          <a:lstStyle/>
          <a:p>
            <a:pPr marL="0" indent="0">
              <a:buNone/>
            </a:pPr>
            <a:r>
              <a:rPr lang="ro-RO" sz="2400" dirty="0">
                <a:solidFill>
                  <a:srgbClr val="002060"/>
                </a:solidFill>
              </a:rPr>
              <a:t>TEHNOLOGIA INFORMAȚIEI ȘI A COMUNICAȚIILOR</a:t>
            </a:r>
          </a:p>
          <a:p>
            <a:pPr marL="0" indent="0" algn="just">
              <a:buNone/>
            </a:pPr>
            <a:r>
              <a:rPr lang="ro-RO" sz="2400" dirty="0">
                <a:solidFill>
                  <a:srgbClr val="002060"/>
                </a:solidFill>
              </a:rPr>
              <a:t>Un exemplu, orientativ, de ordine de parcurgere a temelor pentru clasa a IX-a:</a:t>
            </a:r>
          </a:p>
          <a:p>
            <a:pPr marL="0" indent="0" algn="just">
              <a:buNone/>
            </a:pPr>
            <a:r>
              <a:rPr lang="ro-RO" sz="2400" dirty="0">
                <a:solidFill>
                  <a:srgbClr val="002060"/>
                </a:solidFill>
              </a:rPr>
              <a:t>1. Societate digitală. Comunicare și colaborare digitală</a:t>
            </a:r>
          </a:p>
          <a:p>
            <a:pPr marL="0" indent="0" algn="just">
              <a:buNone/>
            </a:pPr>
            <a:r>
              <a:rPr lang="ro-RO" sz="2400" dirty="0">
                <a:solidFill>
                  <a:srgbClr val="002060"/>
                </a:solidFill>
              </a:rPr>
              <a:t>2. Societate digitală. Introducere în inteligența artificială</a:t>
            </a:r>
          </a:p>
          <a:p>
            <a:pPr marL="0" indent="0" algn="just">
              <a:buNone/>
            </a:pPr>
            <a:r>
              <a:rPr lang="ro-RO" sz="2400" dirty="0">
                <a:solidFill>
                  <a:srgbClr val="002060"/>
                </a:solidFill>
              </a:rPr>
              <a:t>3. Societate digitală. Introducere în tehnologii emergente</a:t>
            </a:r>
          </a:p>
          <a:p>
            <a:pPr marL="0" indent="0" algn="just">
              <a:buNone/>
            </a:pPr>
            <a:r>
              <a:rPr lang="ro-RO" sz="2400" dirty="0">
                <a:solidFill>
                  <a:srgbClr val="002060"/>
                </a:solidFill>
              </a:rPr>
              <a:t>4. Societate digitală. Aplicații și platforme care sprijină învățare</a:t>
            </a:r>
          </a:p>
          <a:p>
            <a:pPr marL="0" indent="0" algn="just">
              <a:buNone/>
            </a:pPr>
            <a:r>
              <a:rPr lang="ro-RO" sz="2400" dirty="0">
                <a:solidFill>
                  <a:srgbClr val="002060"/>
                </a:solidFill>
              </a:rPr>
              <a:t>5. Conținuturi digitale, tehnologii și aplicații specializate pentru obținerea acestora. Birotică. Documente digitale</a:t>
            </a:r>
          </a:p>
          <a:p>
            <a:pPr marL="0" indent="0" algn="just">
              <a:buNone/>
            </a:pPr>
            <a:r>
              <a:rPr lang="ro-RO" sz="2400" dirty="0">
                <a:solidFill>
                  <a:srgbClr val="002060"/>
                </a:solidFill>
              </a:rPr>
              <a:t>6. Conținuturi digitale, tehnologii și aplicații specializate pentru obținerea acestora. Birotică. Prezentări digitale</a:t>
            </a:r>
          </a:p>
          <a:p>
            <a:pPr marL="0" indent="0" algn="just">
              <a:buNone/>
            </a:pPr>
            <a:r>
              <a:rPr lang="ro-RO" sz="2400" dirty="0">
                <a:solidFill>
                  <a:srgbClr val="002060"/>
                </a:solidFill>
              </a:rPr>
              <a:t>7. Sisteme de calcul. Componenta hardware a unui sistem de calcul</a:t>
            </a:r>
          </a:p>
          <a:p>
            <a:pPr marL="0" indent="0" algn="just">
              <a:buNone/>
            </a:pPr>
            <a:r>
              <a:rPr lang="ro-RO" sz="2400" dirty="0">
                <a:solidFill>
                  <a:srgbClr val="002060"/>
                </a:solidFill>
              </a:rPr>
              <a:t>8. Sisteme de calcul. Componenta software a unui sistem de calcul</a:t>
            </a: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21558857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SUGESTII METODOLOGICE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pPr marL="0" indent="0">
              <a:buNone/>
            </a:pPr>
            <a:r>
              <a:rPr lang="ro-RO" sz="2400" dirty="0">
                <a:solidFill>
                  <a:srgbClr val="002060"/>
                </a:solidFill>
              </a:rPr>
              <a:t>INFORMATICĂ</a:t>
            </a:r>
          </a:p>
          <a:p>
            <a:pPr algn="just"/>
            <a:r>
              <a:rPr lang="ro-RO" sz="2000" dirty="0">
                <a:solidFill>
                  <a:srgbClr val="002060"/>
                </a:solidFill>
              </a:rPr>
              <a:t>Pentru armonizarea limbajelor de programare la trecerea de la gimnaziu la clasa a IX-a, se recomandă prezentarea, la început, a unor </a:t>
            </a:r>
            <a:r>
              <a:rPr lang="ro-RO" sz="2000" b="1" dirty="0">
                <a:solidFill>
                  <a:srgbClr val="002060"/>
                </a:solidFill>
              </a:rPr>
              <a:t>elemente de corespondență a principalelor instrumente de reprezentare a algoritmilor în pseudocod, blocuri grafice, limbaje de nivel înalt </a:t>
            </a:r>
            <a:r>
              <a:rPr lang="ro-RO" sz="2000" b="1" dirty="0" err="1">
                <a:solidFill>
                  <a:srgbClr val="002060"/>
                </a:solidFill>
              </a:rPr>
              <a:t>Python</a:t>
            </a:r>
            <a:r>
              <a:rPr lang="ro-RO" sz="2000" b="1" dirty="0">
                <a:solidFill>
                  <a:srgbClr val="002060"/>
                </a:solidFill>
              </a:rPr>
              <a:t> și C++</a:t>
            </a:r>
            <a:r>
              <a:rPr lang="ro-RO" sz="2000" dirty="0">
                <a:solidFill>
                  <a:srgbClr val="002060"/>
                </a:solidFill>
              </a:rPr>
              <a:t>: citire și afișare a datelor, biblioteci, comenzi și scripturi, instrucțiuni, variabile și tipuri de date de bază, operatori de bază, medii integrate pentru dezvoltarea programelor (IDE) și funcționalități ale acestora.</a:t>
            </a:r>
          </a:p>
          <a:p>
            <a:pPr algn="just"/>
            <a:endParaRPr lang="ro-RO" sz="2400"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graphicFrame>
        <p:nvGraphicFramePr>
          <p:cNvPr id="10" name="Tabel 9">
            <a:extLst>
              <a:ext uri="{FF2B5EF4-FFF2-40B4-BE49-F238E27FC236}">
                <a16:creationId xmlns:a16="http://schemas.microsoft.com/office/drawing/2014/main" id="{68B44FD8-C9E7-4C65-A73D-C616D6742AFB}"/>
              </a:ext>
            </a:extLst>
          </p:cNvPr>
          <p:cNvGraphicFramePr>
            <a:graphicFrameLocks noGrp="1"/>
          </p:cNvGraphicFramePr>
          <p:nvPr>
            <p:extLst>
              <p:ext uri="{D42A27DB-BD31-4B8C-83A1-F6EECF244321}">
                <p14:modId xmlns:p14="http://schemas.microsoft.com/office/powerpoint/2010/main" val="1951980346"/>
              </p:ext>
            </p:extLst>
          </p:nvPr>
        </p:nvGraphicFramePr>
        <p:xfrm>
          <a:off x="893940" y="3825511"/>
          <a:ext cx="8127999" cy="291084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933278827"/>
                    </a:ext>
                  </a:extLst>
                </a:gridCol>
                <a:gridCol w="2709333">
                  <a:extLst>
                    <a:ext uri="{9D8B030D-6E8A-4147-A177-3AD203B41FA5}">
                      <a16:colId xmlns:a16="http://schemas.microsoft.com/office/drawing/2014/main" val="2009554675"/>
                    </a:ext>
                  </a:extLst>
                </a:gridCol>
                <a:gridCol w="2709333">
                  <a:extLst>
                    <a:ext uri="{9D8B030D-6E8A-4147-A177-3AD203B41FA5}">
                      <a16:colId xmlns:a16="http://schemas.microsoft.com/office/drawing/2014/main" val="2508106196"/>
                    </a:ext>
                  </a:extLst>
                </a:gridCol>
              </a:tblGrid>
              <a:tr h="370840">
                <a:tc>
                  <a:txBody>
                    <a:bodyPr/>
                    <a:lstStyle/>
                    <a:p>
                      <a:r>
                        <a:rPr lang="ro-RO" dirty="0"/>
                        <a:t>Acțiune</a:t>
                      </a:r>
                      <a:endParaRPr lang="en-US" dirty="0"/>
                    </a:p>
                  </a:txBody>
                  <a:tcPr/>
                </a:tc>
                <a:tc>
                  <a:txBody>
                    <a:bodyPr/>
                    <a:lstStyle/>
                    <a:p>
                      <a:r>
                        <a:rPr lang="ro-RO" dirty="0"/>
                        <a:t>C++</a:t>
                      </a:r>
                      <a:endParaRPr lang="en-US" dirty="0"/>
                    </a:p>
                  </a:txBody>
                  <a:tcPr/>
                </a:tc>
                <a:tc>
                  <a:txBody>
                    <a:bodyPr/>
                    <a:lstStyle/>
                    <a:p>
                      <a:r>
                        <a:rPr lang="ro-RO" dirty="0" err="1"/>
                        <a:t>Python</a:t>
                      </a:r>
                      <a:endParaRPr lang="en-US" dirty="0"/>
                    </a:p>
                  </a:txBody>
                  <a:tcPr/>
                </a:tc>
                <a:extLst>
                  <a:ext uri="{0D108BD9-81ED-4DB2-BD59-A6C34878D82A}">
                    <a16:rowId xmlns:a16="http://schemas.microsoft.com/office/drawing/2014/main" val="3310285970"/>
                  </a:ext>
                </a:extLst>
              </a:tr>
              <a:tr h="370840">
                <a:tc>
                  <a:txBody>
                    <a:bodyPr/>
                    <a:lstStyle/>
                    <a:p>
                      <a:r>
                        <a:rPr lang="ro-RO" sz="1400" kern="1200" dirty="0">
                          <a:solidFill>
                            <a:srgbClr val="002060"/>
                          </a:solidFill>
                          <a:latin typeface="+mn-lt"/>
                          <a:ea typeface="+mn-ea"/>
                          <a:cs typeface="+mn-cs"/>
                        </a:rPr>
                        <a:t>Afișare</a:t>
                      </a:r>
                      <a:endParaRPr lang="en-US" sz="1400" kern="1200" dirty="0">
                        <a:solidFill>
                          <a:srgbClr val="002060"/>
                        </a:solidFill>
                        <a:latin typeface="+mn-lt"/>
                        <a:ea typeface="+mn-ea"/>
                        <a:cs typeface="+mn-cs"/>
                      </a:endParaRPr>
                    </a:p>
                  </a:txBody>
                  <a:tcPr/>
                </a:tc>
                <a:tc>
                  <a:txBody>
                    <a:bodyPr/>
                    <a:lstStyle/>
                    <a:p>
                      <a:r>
                        <a:rPr lang="en-US" sz="1400" kern="1200" dirty="0" err="1">
                          <a:solidFill>
                            <a:srgbClr val="002060"/>
                          </a:solidFill>
                          <a:latin typeface="Courier New" panose="02070309020205020404" pitchFamily="49" charset="0"/>
                          <a:ea typeface="+mn-ea"/>
                          <a:cs typeface="Courier New" panose="02070309020205020404" pitchFamily="49" charset="0"/>
                        </a:rPr>
                        <a:t>cout</a:t>
                      </a:r>
                      <a:r>
                        <a:rPr lang="en-US" sz="1400" kern="1200" dirty="0">
                          <a:solidFill>
                            <a:srgbClr val="002060"/>
                          </a:solidFill>
                          <a:latin typeface="Courier New" panose="02070309020205020404" pitchFamily="49" charset="0"/>
                          <a:ea typeface="+mn-ea"/>
                          <a:cs typeface="Courier New" panose="02070309020205020404" pitchFamily="49" charset="0"/>
                        </a:rPr>
                        <a:t> &lt;&lt; "text";</a:t>
                      </a:r>
                    </a:p>
                  </a:txBody>
                  <a:tcPr/>
                </a:tc>
                <a:tc>
                  <a:txBody>
                    <a:bodyPr/>
                    <a:lstStyle/>
                    <a:p>
                      <a:r>
                        <a:rPr lang="en-US" sz="1400" kern="1200" dirty="0">
                          <a:solidFill>
                            <a:srgbClr val="002060"/>
                          </a:solidFill>
                          <a:latin typeface="Courier New" panose="02070309020205020404" pitchFamily="49" charset="0"/>
                          <a:ea typeface="+mn-ea"/>
                          <a:cs typeface="Courier New" panose="02070309020205020404" pitchFamily="49" charset="0"/>
                        </a:rPr>
                        <a:t>print("text")</a:t>
                      </a:r>
                    </a:p>
                  </a:txBody>
                  <a:tcPr/>
                </a:tc>
                <a:extLst>
                  <a:ext uri="{0D108BD9-81ED-4DB2-BD59-A6C34878D82A}">
                    <a16:rowId xmlns:a16="http://schemas.microsoft.com/office/drawing/2014/main" val="2641357814"/>
                  </a:ext>
                </a:extLst>
              </a:tr>
              <a:tr h="370840">
                <a:tc>
                  <a:txBody>
                    <a:bodyPr/>
                    <a:lstStyle/>
                    <a:p>
                      <a:r>
                        <a:rPr lang="ro-RO" sz="1400" kern="1200" dirty="0">
                          <a:solidFill>
                            <a:srgbClr val="002060"/>
                          </a:solidFill>
                          <a:latin typeface="+mn-lt"/>
                          <a:ea typeface="+mn-ea"/>
                          <a:cs typeface="+mn-cs"/>
                        </a:rPr>
                        <a:t>Citire</a:t>
                      </a:r>
                      <a:endParaRPr lang="en-US" sz="1400" kern="1200" dirty="0">
                        <a:solidFill>
                          <a:srgbClr val="002060"/>
                        </a:solidFill>
                        <a:latin typeface="+mn-lt"/>
                        <a:ea typeface="+mn-ea"/>
                        <a:cs typeface="+mn-cs"/>
                      </a:endParaRPr>
                    </a:p>
                  </a:txBody>
                  <a:tcPr/>
                </a:tc>
                <a:tc>
                  <a:txBody>
                    <a:bodyPr/>
                    <a:lstStyle/>
                    <a:p>
                      <a:r>
                        <a:rPr lang="en-US" sz="1400" kern="1200" dirty="0" err="1">
                          <a:solidFill>
                            <a:srgbClr val="002060"/>
                          </a:solidFill>
                          <a:latin typeface="Courier New" panose="02070309020205020404" pitchFamily="49" charset="0"/>
                          <a:ea typeface="+mn-ea"/>
                          <a:cs typeface="Courier New" panose="02070309020205020404" pitchFamily="49" charset="0"/>
                        </a:rPr>
                        <a:t>cin</a:t>
                      </a:r>
                      <a:r>
                        <a:rPr lang="en-US" sz="1400" kern="1200" dirty="0">
                          <a:solidFill>
                            <a:srgbClr val="002060"/>
                          </a:solidFill>
                          <a:latin typeface="Courier New" panose="02070309020205020404" pitchFamily="49" charset="0"/>
                          <a:ea typeface="+mn-ea"/>
                          <a:cs typeface="Courier New" panose="02070309020205020404" pitchFamily="49" charset="0"/>
                        </a:rPr>
                        <a:t> &gt;&gt; x;</a:t>
                      </a:r>
                    </a:p>
                  </a:txBody>
                  <a:tcPr/>
                </a:tc>
                <a:tc>
                  <a:txBody>
                    <a:bodyPr/>
                    <a:lstStyle/>
                    <a:p>
                      <a:r>
                        <a:rPr lang="en-US" sz="1400" kern="1200" dirty="0">
                          <a:solidFill>
                            <a:srgbClr val="002060"/>
                          </a:solidFill>
                          <a:latin typeface="Courier New" panose="02070309020205020404" pitchFamily="49" charset="0"/>
                          <a:ea typeface="+mn-ea"/>
                          <a:cs typeface="Courier New" panose="02070309020205020404" pitchFamily="49" charset="0"/>
                        </a:rPr>
                        <a:t>x = input()</a:t>
                      </a:r>
                    </a:p>
                  </a:txBody>
                  <a:tcPr/>
                </a:tc>
                <a:extLst>
                  <a:ext uri="{0D108BD9-81ED-4DB2-BD59-A6C34878D82A}">
                    <a16:rowId xmlns:a16="http://schemas.microsoft.com/office/drawing/2014/main" val="2306249037"/>
                  </a:ext>
                </a:extLst>
              </a:tr>
              <a:tr h="370840">
                <a:tc>
                  <a:txBody>
                    <a:bodyPr/>
                    <a:lstStyle/>
                    <a:p>
                      <a:r>
                        <a:rPr lang="ro-RO" sz="1400" kern="1200" dirty="0">
                          <a:solidFill>
                            <a:srgbClr val="002060"/>
                          </a:solidFill>
                          <a:latin typeface="+mn-lt"/>
                          <a:ea typeface="+mn-ea"/>
                          <a:cs typeface="+mn-cs"/>
                        </a:rPr>
                        <a:t>Structuri condiționale</a:t>
                      </a:r>
                      <a:endParaRPr lang="en-US" sz="1400" kern="1200" dirty="0">
                        <a:solidFill>
                          <a:srgbClr val="002060"/>
                        </a:solidFill>
                        <a:latin typeface="+mn-lt"/>
                        <a:ea typeface="+mn-ea"/>
                        <a:cs typeface="+mn-cs"/>
                      </a:endParaRPr>
                    </a:p>
                  </a:txBody>
                  <a:tcPr/>
                </a:tc>
                <a:tc>
                  <a:txBody>
                    <a:bodyPr/>
                    <a:lstStyle/>
                    <a:p>
                      <a:r>
                        <a:rPr lang="en-US" sz="1400" kern="1200" dirty="0" err="1">
                          <a:solidFill>
                            <a:srgbClr val="002060"/>
                          </a:solidFill>
                          <a:latin typeface="Courier New" panose="02070309020205020404" pitchFamily="49" charset="0"/>
                          <a:ea typeface="+mn-ea"/>
                          <a:cs typeface="Courier New" panose="02070309020205020404" pitchFamily="49" charset="0"/>
                        </a:rPr>
                        <a:t>i</a:t>
                      </a:r>
                      <a:r>
                        <a:rPr lang="ro-RO" sz="1400" kern="1200" dirty="0">
                          <a:solidFill>
                            <a:srgbClr val="002060"/>
                          </a:solidFill>
                          <a:latin typeface="Courier New" panose="02070309020205020404" pitchFamily="49" charset="0"/>
                          <a:ea typeface="+mn-ea"/>
                          <a:cs typeface="Courier New" panose="02070309020205020404" pitchFamily="49" charset="0"/>
                        </a:rPr>
                        <a:t>f(expresie)</a:t>
                      </a:r>
                    </a:p>
                    <a:p>
                      <a:r>
                        <a:rPr lang="en-US" sz="1400" kern="1200" dirty="0">
                          <a:solidFill>
                            <a:srgbClr val="002060"/>
                          </a:solidFill>
                          <a:latin typeface="Courier New" panose="02070309020205020404" pitchFamily="49" charset="0"/>
                          <a:ea typeface="+mn-ea"/>
                          <a:cs typeface="Courier New" panose="02070309020205020404" pitchFamily="49" charset="0"/>
                        </a:rPr>
                        <a:t>{  </a:t>
                      </a:r>
                      <a:r>
                        <a:rPr lang="ro-RO" sz="1400" kern="1200" dirty="0">
                          <a:solidFill>
                            <a:srgbClr val="002060"/>
                          </a:solidFill>
                          <a:latin typeface="Courier New" panose="02070309020205020404" pitchFamily="49" charset="0"/>
                          <a:ea typeface="+mn-ea"/>
                          <a:cs typeface="Courier New" panose="02070309020205020404" pitchFamily="49" charset="0"/>
                        </a:rPr>
                        <a:t>I1</a:t>
                      </a:r>
                      <a:r>
                        <a:rPr lang="en-US" sz="1400" kern="1200" dirty="0">
                          <a:solidFill>
                            <a:srgbClr val="002060"/>
                          </a:solidFill>
                          <a:latin typeface="Courier New" panose="02070309020205020404" pitchFamily="49" charset="0"/>
                          <a:ea typeface="+mn-ea"/>
                          <a:cs typeface="Courier New" panose="02070309020205020404" pitchFamily="49" charset="0"/>
                        </a:rPr>
                        <a:t>.1.</a:t>
                      </a:r>
                    </a:p>
                    <a:p>
                      <a:r>
                        <a:rPr lang="en-US" sz="1400" kern="1200" dirty="0">
                          <a:solidFill>
                            <a:srgbClr val="002060"/>
                          </a:solidFill>
                          <a:latin typeface="Courier New" panose="02070309020205020404" pitchFamily="49" charset="0"/>
                          <a:ea typeface="+mn-ea"/>
                          <a:cs typeface="Courier New" panose="02070309020205020404" pitchFamily="49" charset="0"/>
                        </a:rPr>
                        <a:t>   I1.2.</a:t>
                      </a:r>
                    </a:p>
                    <a:p>
                      <a:r>
                        <a:rPr lang="en-US" sz="1400" kern="1200" dirty="0">
                          <a:solidFill>
                            <a:srgbClr val="002060"/>
                          </a:solidFill>
                          <a:latin typeface="Courier New" panose="02070309020205020404" pitchFamily="49" charset="0"/>
                          <a:ea typeface="+mn-ea"/>
                          <a:cs typeface="Courier New" panose="02070309020205020404" pitchFamily="49" charset="0"/>
                        </a:rPr>
                        <a:t>}</a:t>
                      </a:r>
                      <a:endParaRPr lang="ro-RO" sz="1400" kern="1200" dirty="0">
                        <a:solidFill>
                          <a:srgbClr val="002060"/>
                        </a:solidFill>
                        <a:latin typeface="Courier New" panose="02070309020205020404" pitchFamily="49" charset="0"/>
                        <a:ea typeface="+mn-ea"/>
                        <a:cs typeface="Courier New" panose="02070309020205020404" pitchFamily="49" charset="0"/>
                      </a:endParaRPr>
                    </a:p>
                    <a:p>
                      <a:r>
                        <a:rPr lang="en-US" sz="1400" kern="1200" dirty="0">
                          <a:solidFill>
                            <a:srgbClr val="002060"/>
                          </a:solidFill>
                          <a:latin typeface="Courier New" panose="02070309020205020404" pitchFamily="49" charset="0"/>
                          <a:ea typeface="+mn-ea"/>
                          <a:cs typeface="Courier New" panose="02070309020205020404" pitchFamily="49" charset="0"/>
                        </a:rPr>
                        <a:t>e</a:t>
                      </a:r>
                      <a:r>
                        <a:rPr lang="ro-RO" sz="1400" kern="1200" dirty="0" err="1">
                          <a:solidFill>
                            <a:srgbClr val="002060"/>
                          </a:solidFill>
                          <a:latin typeface="Courier New" panose="02070309020205020404" pitchFamily="49" charset="0"/>
                          <a:ea typeface="+mn-ea"/>
                          <a:cs typeface="Courier New" panose="02070309020205020404" pitchFamily="49" charset="0"/>
                        </a:rPr>
                        <a:t>lse</a:t>
                      </a:r>
                      <a:endParaRPr lang="ro-RO" sz="1400" kern="1200" dirty="0">
                        <a:solidFill>
                          <a:srgbClr val="002060"/>
                        </a:solidFill>
                        <a:latin typeface="Courier New" panose="02070309020205020404" pitchFamily="49" charset="0"/>
                        <a:ea typeface="+mn-ea"/>
                        <a:cs typeface="Courier New" panose="02070309020205020404" pitchFamily="49" charset="0"/>
                      </a:endParaRPr>
                    </a:p>
                    <a:p>
                      <a:r>
                        <a:rPr lang="en-US" sz="1400" kern="1200" dirty="0">
                          <a:solidFill>
                            <a:srgbClr val="002060"/>
                          </a:solidFill>
                          <a:latin typeface="Courier New" panose="02070309020205020404" pitchFamily="49" charset="0"/>
                          <a:ea typeface="+mn-ea"/>
                          <a:cs typeface="Courier New" panose="02070309020205020404" pitchFamily="49" charset="0"/>
                        </a:rPr>
                        <a:t>{  </a:t>
                      </a:r>
                      <a:r>
                        <a:rPr lang="ro-RO" sz="1400" kern="1200" dirty="0">
                          <a:solidFill>
                            <a:srgbClr val="002060"/>
                          </a:solidFill>
                          <a:latin typeface="Courier New" panose="02070309020205020404" pitchFamily="49" charset="0"/>
                          <a:ea typeface="+mn-ea"/>
                          <a:cs typeface="Courier New" panose="02070309020205020404" pitchFamily="49" charset="0"/>
                        </a:rPr>
                        <a:t>I</a:t>
                      </a:r>
                      <a:r>
                        <a:rPr lang="en-US" sz="1400" kern="1200" dirty="0">
                          <a:solidFill>
                            <a:srgbClr val="002060"/>
                          </a:solidFill>
                          <a:latin typeface="Courier New" panose="02070309020205020404" pitchFamily="49" charset="0"/>
                          <a:ea typeface="+mn-ea"/>
                          <a:cs typeface="Courier New" panose="02070309020205020404" pitchFamily="49" charset="0"/>
                        </a:rPr>
                        <a:t>2.1.</a:t>
                      </a:r>
                    </a:p>
                    <a:p>
                      <a:r>
                        <a:rPr lang="en-US" sz="1400" kern="1200" dirty="0">
                          <a:solidFill>
                            <a:srgbClr val="002060"/>
                          </a:solidFill>
                          <a:latin typeface="Courier New" panose="02070309020205020404" pitchFamily="49" charset="0"/>
                          <a:ea typeface="+mn-ea"/>
                          <a:cs typeface="Courier New" panose="02070309020205020404" pitchFamily="49" charset="0"/>
                        </a:rPr>
                        <a:t>   I2.2.</a:t>
                      </a:r>
                    </a:p>
                    <a:p>
                      <a:r>
                        <a:rPr lang="en-US" sz="1400" kern="1200" dirty="0">
                          <a:solidFill>
                            <a:srgbClr val="002060"/>
                          </a:solidFill>
                          <a:latin typeface="Courier New" panose="02070309020205020404" pitchFamily="49" charset="0"/>
                          <a:ea typeface="+mn-ea"/>
                          <a:cs typeface="Courier New" panose="02070309020205020404" pitchFamily="49" charset="0"/>
                        </a:rPr>
                        <a:t>}</a:t>
                      </a:r>
                      <a:endParaRPr lang="ro-RO" sz="1400" kern="1200" dirty="0">
                        <a:solidFill>
                          <a:srgbClr val="002060"/>
                        </a:solidFill>
                        <a:latin typeface="Courier New" panose="02070309020205020404" pitchFamily="49" charset="0"/>
                        <a:ea typeface="+mn-ea"/>
                        <a:cs typeface="Courier New" panose="02070309020205020404" pitchFamily="49" charset="0"/>
                      </a:endParaRPr>
                    </a:p>
                  </a:txBody>
                  <a:tcPr anchor="ctr"/>
                </a:tc>
                <a:tc>
                  <a:txBody>
                    <a:bodyPr/>
                    <a:lstStyle/>
                    <a:p>
                      <a:pPr algn="l"/>
                      <a:r>
                        <a:rPr lang="ro-RO" sz="1400" kern="1200" dirty="0">
                          <a:solidFill>
                            <a:srgbClr val="002060"/>
                          </a:solidFill>
                          <a:latin typeface="Courier New" panose="02070309020205020404" pitchFamily="49" charset="0"/>
                          <a:ea typeface="+mn-ea"/>
                          <a:cs typeface="Courier New" panose="02070309020205020404" pitchFamily="49" charset="0"/>
                        </a:rPr>
                        <a:t>i</a:t>
                      </a:r>
                      <a:r>
                        <a:rPr lang="en-US" sz="1400" kern="1200" dirty="0">
                          <a:solidFill>
                            <a:srgbClr val="002060"/>
                          </a:solidFill>
                          <a:latin typeface="Courier New" panose="02070309020205020404" pitchFamily="49" charset="0"/>
                          <a:ea typeface="+mn-ea"/>
                          <a:cs typeface="Courier New" panose="02070309020205020404" pitchFamily="49" charset="0"/>
                        </a:rPr>
                        <a:t>f </a:t>
                      </a:r>
                      <a:r>
                        <a:rPr lang="en-US" sz="1400" kern="1200" dirty="0" err="1">
                          <a:solidFill>
                            <a:srgbClr val="002060"/>
                          </a:solidFill>
                          <a:latin typeface="Courier New" panose="02070309020205020404" pitchFamily="49" charset="0"/>
                          <a:ea typeface="+mn-ea"/>
                          <a:cs typeface="Courier New" panose="02070309020205020404" pitchFamily="49" charset="0"/>
                        </a:rPr>
                        <a:t>expresie</a:t>
                      </a:r>
                      <a:r>
                        <a:rPr lang="en-US" sz="1400" kern="1200" dirty="0">
                          <a:solidFill>
                            <a:srgbClr val="002060"/>
                          </a:solidFill>
                          <a:latin typeface="Courier New" panose="02070309020205020404" pitchFamily="49" charset="0"/>
                          <a:ea typeface="+mn-ea"/>
                          <a:cs typeface="Courier New" panose="02070309020205020404" pitchFamily="49" charset="0"/>
                        </a:rPr>
                        <a:t>:</a:t>
                      </a:r>
                    </a:p>
                    <a:p>
                      <a:r>
                        <a:rPr lang="en-US" sz="1400" kern="1200" dirty="0">
                          <a:solidFill>
                            <a:srgbClr val="002060"/>
                          </a:solidFill>
                          <a:latin typeface="Courier New" panose="02070309020205020404" pitchFamily="49" charset="0"/>
                          <a:ea typeface="+mn-ea"/>
                          <a:cs typeface="Courier New" panose="02070309020205020404" pitchFamily="49" charset="0"/>
                        </a:rPr>
                        <a:t>   I1.1.</a:t>
                      </a:r>
                    </a:p>
                    <a:p>
                      <a:r>
                        <a:rPr lang="en-US" sz="1400" kern="1200" dirty="0">
                          <a:solidFill>
                            <a:srgbClr val="002060"/>
                          </a:solidFill>
                          <a:latin typeface="Courier New" panose="02070309020205020404" pitchFamily="49" charset="0"/>
                          <a:ea typeface="+mn-ea"/>
                          <a:cs typeface="Courier New" panose="02070309020205020404" pitchFamily="49" charset="0"/>
                        </a:rPr>
                        <a:t>   I1.2.</a:t>
                      </a:r>
                    </a:p>
                    <a:p>
                      <a:r>
                        <a:rPr lang="en-US" sz="1400" kern="1200" dirty="0">
                          <a:solidFill>
                            <a:srgbClr val="002060"/>
                          </a:solidFill>
                          <a:latin typeface="Courier New" panose="02070309020205020404" pitchFamily="49" charset="0"/>
                          <a:ea typeface="+mn-ea"/>
                          <a:cs typeface="Courier New" panose="02070309020205020404" pitchFamily="49" charset="0"/>
                        </a:rPr>
                        <a:t>else:</a:t>
                      </a:r>
                    </a:p>
                    <a:p>
                      <a:r>
                        <a:rPr lang="en-US" sz="1400" kern="1200" dirty="0">
                          <a:solidFill>
                            <a:srgbClr val="002060"/>
                          </a:solidFill>
                          <a:latin typeface="Courier New" panose="02070309020205020404" pitchFamily="49" charset="0"/>
                          <a:ea typeface="+mn-ea"/>
                          <a:cs typeface="Courier New" panose="02070309020205020404" pitchFamily="49" charset="0"/>
                        </a:rPr>
                        <a:t>   I2.1.</a:t>
                      </a:r>
                    </a:p>
                    <a:p>
                      <a:r>
                        <a:rPr lang="en-US" sz="1400" kern="1200" dirty="0">
                          <a:solidFill>
                            <a:srgbClr val="002060"/>
                          </a:solidFill>
                          <a:latin typeface="Courier New" panose="02070309020205020404" pitchFamily="49" charset="0"/>
                          <a:ea typeface="+mn-ea"/>
                          <a:cs typeface="Courier New" panose="02070309020205020404" pitchFamily="49" charset="0"/>
                        </a:rPr>
                        <a:t>   I2.2.</a:t>
                      </a:r>
                    </a:p>
                  </a:txBody>
                  <a:tcPr/>
                </a:tc>
                <a:extLst>
                  <a:ext uri="{0D108BD9-81ED-4DB2-BD59-A6C34878D82A}">
                    <a16:rowId xmlns:a16="http://schemas.microsoft.com/office/drawing/2014/main" val="229369272"/>
                  </a:ext>
                </a:extLst>
              </a:tr>
            </a:tbl>
          </a:graphicData>
        </a:graphic>
      </p:graphicFrame>
    </p:spTree>
    <p:extLst>
      <p:ext uri="{BB962C8B-B14F-4D97-AF65-F5344CB8AC3E}">
        <p14:creationId xmlns:p14="http://schemas.microsoft.com/office/powerpoint/2010/main" val="13675341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SUGESTII METODOLOGICE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pPr marL="0" indent="0">
              <a:buNone/>
            </a:pPr>
            <a:r>
              <a:rPr lang="ro-RO" sz="2400" dirty="0">
                <a:solidFill>
                  <a:srgbClr val="002060"/>
                </a:solidFill>
              </a:rPr>
              <a:t>INFORMATICĂ</a:t>
            </a:r>
          </a:p>
          <a:p>
            <a:pPr algn="just"/>
            <a:r>
              <a:rPr lang="ro-RO" sz="2400" dirty="0">
                <a:solidFill>
                  <a:srgbClr val="002060"/>
                </a:solidFill>
              </a:rPr>
              <a:t>Pentru fiecare clasă, pentru formarea competențelor specifice se valorifică și competențele formate anterior, începând cu elementele de limbaj și </a:t>
            </a:r>
            <a:r>
              <a:rPr lang="ro-RO" sz="2400" b="1" dirty="0">
                <a:solidFill>
                  <a:srgbClr val="002060"/>
                </a:solidFill>
              </a:rPr>
              <a:t>algoritmii de bază (pentru numărare, sumă, produs, minim, maxim, prima sau ultima valoare cu o anumită proprietate, verificarea unor proprietăți) studiați la gimnaziu</a:t>
            </a:r>
            <a:r>
              <a:rPr lang="ro-RO" sz="2400" dirty="0">
                <a:solidFill>
                  <a:srgbClr val="002060"/>
                </a:solidFill>
              </a:rPr>
              <a:t>.</a:t>
            </a:r>
            <a:endParaRPr lang="en-US" sz="2400" dirty="0">
              <a:solidFill>
                <a:srgbClr val="002060"/>
              </a:solidFill>
            </a:endParaRPr>
          </a:p>
          <a:p>
            <a:pPr algn="just"/>
            <a:r>
              <a:rPr lang="ro-RO" sz="2400" dirty="0">
                <a:solidFill>
                  <a:srgbClr val="002060"/>
                </a:solidFill>
              </a:rPr>
              <a:t>Se recomandă ca în cadrul temei Strategii de rezolvare a problemelor. Principii de elaborare a unui program să se prezinte </a:t>
            </a:r>
            <a:r>
              <a:rPr lang="ro-RO" sz="2400" b="1" dirty="0">
                <a:solidFill>
                  <a:srgbClr val="002060"/>
                </a:solidFill>
              </a:rPr>
              <a:t>doar succint </a:t>
            </a:r>
            <a:r>
              <a:rPr lang="ro-RO" sz="2400" dirty="0">
                <a:solidFill>
                  <a:srgbClr val="002060"/>
                </a:solidFill>
              </a:rPr>
              <a:t>unele moduri de reprezentare a algoritmilor (blocuri grafice, schemă logică), punând în evidență utilizarea lor pe scară largă în diferite domenii, urmând ca ulterior să fie pus accentul pe pseudocod și limbajele de programare precizate în programă (în funcție de nivel și specializare), în etapa de proiectare, respectiv de implementare. </a:t>
            </a:r>
            <a:endParaRPr lang="en-US" sz="2000" dirty="0">
              <a:solidFill>
                <a:srgbClr val="002060"/>
              </a:solidFill>
            </a:endParaRPr>
          </a:p>
          <a:p>
            <a:pPr algn="just"/>
            <a:endParaRPr lang="ro-RO" sz="2400"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24870836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D1B58D-899E-4B2B-9B2E-28DCE1862F2B}"/>
              </a:ext>
            </a:extLst>
          </p:cNvPr>
          <p:cNvSpPr>
            <a:spLocks noGrp="1"/>
          </p:cNvSpPr>
          <p:nvPr>
            <p:ph type="title"/>
          </p:nvPr>
        </p:nvSpPr>
        <p:spPr>
          <a:xfrm>
            <a:off x="3608962" y="365125"/>
            <a:ext cx="7744838" cy="1325563"/>
          </a:xfrm>
        </p:spPr>
        <p:txBody>
          <a:bodyPr/>
          <a:lstStyle/>
          <a:p>
            <a:endParaRPr lang="ro-RO" dirty="0"/>
          </a:p>
        </p:txBody>
      </p:sp>
      <p:graphicFrame>
        <p:nvGraphicFramePr>
          <p:cNvPr id="9" name="Content Placeholder 8">
            <a:extLst>
              <a:ext uri="{FF2B5EF4-FFF2-40B4-BE49-F238E27FC236}">
                <a16:creationId xmlns:a16="http://schemas.microsoft.com/office/drawing/2014/main" id="{3F0D53A7-2D7A-44ED-8A5D-EE521C38B0D4}"/>
              </a:ext>
            </a:extLst>
          </p:cNvPr>
          <p:cNvGraphicFramePr>
            <a:graphicFrameLocks noGrp="1"/>
          </p:cNvGraphicFramePr>
          <p:nvPr>
            <p:ph idx="1"/>
            <p:extLst>
              <p:ext uri="{D42A27DB-BD31-4B8C-83A1-F6EECF244321}">
                <p14:modId xmlns:p14="http://schemas.microsoft.com/office/powerpoint/2010/main" val="2170346299"/>
              </p:ext>
            </p:extLst>
          </p:nvPr>
        </p:nvGraphicFramePr>
        <p:xfrm>
          <a:off x="173301" y="1882640"/>
          <a:ext cx="11830631" cy="4051024"/>
        </p:xfrm>
        <a:graphic>
          <a:graphicData uri="http://schemas.openxmlformats.org/drawingml/2006/table">
            <a:tbl>
              <a:tblPr firstRow="1" firstCol="1" bandRow="1"/>
              <a:tblGrid>
                <a:gridCol w="1195588">
                  <a:extLst>
                    <a:ext uri="{9D8B030D-6E8A-4147-A177-3AD203B41FA5}">
                      <a16:colId xmlns:a16="http://schemas.microsoft.com/office/drawing/2014/main" val="306634488"/>
                    </a:ext>
                  </a:extLst>
                </a:gridCol>
                <a:gridCol w="1734234">
                  <a:extLst>
                    <a:ext uri="{9D8B030D-6E8A-4147-A177-3AD203B41FA5}">
                      <a16:colId xmlns:a16="http://schemas.microsoft.com/office/drawing/2014/main" val="3977945420"/>
                    </a:ext>
                  </a:extLst>
                </a:gridCol>
                <a:gridCol w="2247090">
                  <a:extLst>
                    <a:ext uri="{9D8B030D-6E8A-4147-A177-3AD203B41FA5}">
                      <a16:colId xmlns:a16="http://schemas.microsoft.com/office/drawing/2014/main" val="605732527"/>
                    </a:ext>
                  </a:extLst>
                </a:gridCol>
                <a:gridCol w="787940">
                  <a:extLst>
                    <a:ext uri="{9D8B030D-6E8A-4147-A177-3AD203B41FA5}">
                      <a16:colId xmlns:a16="http://schemas.microsoft.com/office/drawing/2014/main" val="924791602"/>
                    </a:ext>
                  </a:extLst>
                </a:gridCol>
                <a:gridCol w="1342417">
                  <a:extLst>
                    <a:ext uri="{9D8B030D-6E8A-4147-A177-3AD203B41FA5}">
                      <a16:colId xmlns:a16="http://schemas.microsoft.com/office/drawing/2014/main" val="2855192227"/>
                    </a:ext>
                  </a:extLst>
                </a:gridCol>
                <a:gridCol w="2208179">
                  <a:extLst>
                    <a:ext uri="{9D8B030D-6E8A-4147-A177-3AD203B41FA5}">
                      <a16:colId xmlns:a16="http://schemas.microsoft.com/office/drawing/2014/main" val="1829225261"/>
                    </a:ext>
                  </a:extLst>
                </a:gridCol>
                <a:gridCol w="2315183">
                  <a:extLst>
                    <a:ext uri="{9D8B030D-6E8A-4147-A177-3AD203B41FA5}">
                      <a16:colId xmlns:a16="http://schemas.microsoft.com/office/drawing/2014/main" val="1938333427"/>
                    </a:ext>
                  </a:extLst>
                </a:gridCol>
              </a:tblGrid>
              <a:tr h="739118">
                <a:tc>
                  <a:txBody>
                    <a:bodyPr/>
                    <a:lstStyle/>
                    <a:p>
                      <a:pPr marL="0" marR="0" algn="ctr">
                        <a:lnSpc>
                          <a:spcPct val="115000"/>
                        </a:lnSpc>
                        <a:spcBef>
                          <a:spcPts val="0"/>
                        </a:spcBef>
                        <a:spcAft>
                          <a:spcPts val="0"/>
                        </a:spcAft>
                      </a:pPr>
                      <a:r>
                        <a:rPr lang="ro-RO" sz="1100" b="1" dirty="0">
                          <a:solidFill>
                            <a:schemeClr val="bg2"/>
                          </a:solidFill>
                          <a:effectLst/>
                          <a:latin typeface="+mj-lt"/>
                          <a:ea typeface="Times New Roman" panose="02020603050405020304" pitchFamily="18" charset="0"/>
                          <a:cs typeface="Times New Roman" panose="02020603050405020304" pitchFamily="18" charset="0"/>
                        </a:rPr>
                        <a:t>Filiera </a:t>
                      </a:r>
                      <a:endParaRPr lang="ro-RO" sz="1100" dirty="0">
                        <a:solidFill>
                          <a:schemeClr val="bg2"/>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ro-RO" sz="1100" b="1" dirty="0">
                          <a:solidFill>
                            <a:schemeClr val="bg2"/>
                          </a:solidFill>
                          <a:effectLst/>
                          <a:latin typeface="+mj-lt"/>
                          <a:ea typeface="Times New Roman" panose="02020603050405020304" pitchFamily="18" charset="0"/>
                          <a:cs typeface="Times New Roman" panose="02020603050405020304" pitchFamily="18" charset="0"/>
                        </a:rPr>
                        <a:t>Profilul</a:t>
                      </a:r>
                      <a:endParaRPr lang="ro-RO" sz="1100" dirty="0">
                        <a:solidFill>
                          <a:schemeClr val="bg2"/>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ro-RO" sz="1100" b="1" dirty="0">
                          <a:solidFill>
                            <a:schemeClr val="bg2"/>
                          </a:solidFill>
                          <a:effectLst/>
                          <a:latin typeface="+mj-lt"/>
                          <a:ea typeface="Times New Roman" panose="02020603050405020304" pitchFamily="18" charset="0"/>
                          <a:cs typeface="Times New Roman" panose="02020603050405020304" pitchFamily="18" charset="0"/>
                        </a:rPr>
                        <a:t>Domeniul/Specializarea/Calificarea</a:t>
                      </a:r>
                      <a:endParaRPr lang="ro-RO" sz="1100" dirty="0">
                        <a:solidFill>
                          <a:schemeClr val="bg2"/>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ro-RO" sz="1100" b="1" dirty="0">
                          <a:solidFill>
                            <a:schemeClr val="bg2"/>
                          </a:solidFill>
                          <a:effectLst/>
                          <a:latin typeface="+mj-lt"/>
                          <a:ea typeface="Times New Roman" panose="02020603050405020304" pitchFamily="18" charset="0"/>
                          <a:cs typeface="Times New Roman" panose="02020603050405020304" pitchFamily="18" charset="0"/>
                        </a:rPr>
                        <a:t>Clasele</a:t>
                      </a:r>
                      <a:endParaRPr lang="ro-RO" sz="1100" dirty="0">
                        <a:solidFill>
                          <a:schemeClr val="bg2"/>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ro-RO" sz="1100" b="1" dirty="0">
                          <a:solidFill>
                            <a:schemeClr val="bg2"/>
                          </a:solidFill>
                          <a:effectLst/>
                          <a:latin typeface="+mj-lt"/>
                          <a:ea typeface="Times New Roman" panose="02020603050405020304" pitchFamily="18" charset="0"/>
                          <a:cs typeface="Times New Roman" panose="02020603050405020304" pitchFamily="18" charset="0"/>
                        </a:rPr>
                        <a:t>Tip de programă (TC+CS/TC/CS)</a:t>
                      </a:r>
                      <a:endParaRPr lang="ro-RO" sz="1100" dirty="0">
                        <a:solidFill>
                          <a:schemeClr val="bg2"/>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ro-RO" sz="1100" b="1" dirty="0">
                          <a:solidFill>
                            <a:schemeClr val="bg2"/>
                          </a:solidFill>
                          <a:effectLst/>
                          <a:latin typeface="+mj-lt"/>
                          <a:ea typeface="Times New Roman" panose="02020603050405020304" pitchFamily="18" charset="0"/>
                          <a:cs typeface="Times New Roman" panose="02020603050405020304" pitchFamily="18" charset="0"/>
                        </a:rPr>
                        <a:t>Numele disciplinei din CS, </a:t>
                      </a:r>
                    </a:p>
                    <a:p>
                      <a:pPr marL="0" marR="0" algn="ctr">
                        <a:lnSpc>
                          <a:spcPct val="115000"/>
                        </a:lnSpc>
                        <a:spcBef>
                          <a:spcPts val="0"/>
                        </a:spcBef>
                        <a:spcAft>
                          <a:spcPts val="0"/>
                        </a:spcAft>
                      </a:pPr>
                      <a:r>
                        <a:rPr lang="ro-RO" sz="1100" b="1" dirty="0">
                          <a:solidFill>
                            <a:schemeClr val="bg2"/>
                          </a:solidFill>
                          <a:effectLst/>
                          <a:latin typeface="+mj-lt"/>
                          <a:ea typeface="Times New Roman" panose="02020603050405020304" pitchFamily="18" charset="0"/>
                          <a:cs typeface="Times New Roman" panose="02020603050405020304" pitchFamily="18" charset="0"/>
                        </a:rPr>
                        <a:t>cu rubrică proprie în catalog</a:t>
                      </a:r>
                      <a:endParaRPr lang="ro-RO" sz="1100" dirty="0">
                        <a:solidFill>
                          <a:schemeClr val="bg2"/>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tc>
                  <a:txBody>
                    <a:bodyPr/>
                    <a:lstStyle/>
                    <a:p>
                      <a:pPr marL="0" marR="0" algn="ctr">
                        <a:lnSpc>
                          <a:spcPct val="115000"/>
                        </a:lnSpc>
                        <a:spcBef>
                          <a:spcPts val="0"/>
                        </a:spcBef>
                        <a:spcAft>
                          <a:spcPts val="0"/>
                        </a:spcAft>
                      </a:pPr>
                      <a:r>
                        <a:rPr lang="ro-RO" sz="1100" b="1" dirty="0">
                          <a:solidFill>
                            <a:schemeClr val="bg2"/>
                          </a:solidFill>
                          <a:effectLst/>
                          <a:latin typeface="+mj-lt"/>
                          <a:ea typeface="Calibri" panose="020F0502020204030204" pitchFamily="34" charset="0"/>
                          <a:cs typeface="Times New Roman" panose="02020603050405020304" pitchFamily="18" charset="0"/>
                        </a:rPr>
                        <a:t>Status actual PȘ*</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541835708"/>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Teoretică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Real</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Matematică-Informatică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a IX-a</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CS</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Calibri" panose="020F0502020204030204" pitchFamily="34" charset="0"/>
                          <a:cs typeface="Times New Roman" panose="02020603050405020304" pitchFamily="18" charset="0"/>
                        </a:rPr>
                        <a:t>Informatică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1"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În transparență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05717024"/>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Teoretică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Real</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Matematică-Informatică, pentru clase cu predarea disciplinei </a:t>
                      </a:r>
                      <a:r>
                        <a:rPr lang="ro-RO" sz="1100" i="1" dirty="0">
                          <a:solidFill>
                            <a:srgbClr val="002060"/>
                          </a:solidFill>
                          <a:effectLst/>
                          <a:latin typeface="+mj-lt"/>
                          <a:ea typeface="Times New Roman" panose="02020603050405020304" pitchFamily="18" charset="0"/>
                          <a:cs typeface="Times New Roman" panose="02020603050405020304" pitchFamily="18" charset="0"/>
                        </a:rPr>
                        <a:t>informatică</a:t>
                      </a:r>
                      <a:r>
                        <a:rPr lang="ro-RO" sz="1100" dirty="0">
                          <a:solidFill>
                            <a:srgbClr val="002060"/>
                          </a:solidFill>
                          <a:effectLst/>
                          <a:latin typeface="+mj-lt"/>
                          <a:ea typeface="Times New Roman" panose="02020603050405020304" pitchFamily="18" charset="0"/>
                          <a:cs typeface="Times New Roman" panose="02020603050405020304" pitchFamily="18" charset="0"/>
                        </a:rPr>
                        <a:t> în regim intensiv</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a IX-a</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CS</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Informatică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1"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În transparență</a:t>
                      </a:r>
                    </a:p>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1"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89733456"/>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Teoretică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Real</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Științe ale naturii</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a IX-a</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CS</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Informatică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1"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În transparență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257995"/>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Vocațională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Militar</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Matematică-informatică militară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a IX-a</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CS</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Informatică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1"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În transparență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333094"/>
                  </a:ext>
                </a:extLst>
              </a:tr>
              <a:tr h="47957">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Teoretică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Toate profilurile</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Toate specializările/calificările</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a IX-a</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TC</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Tehnologia informației și a comunicațiilor</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1"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În transparență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2029567"/>
                  </a:ext>
                </a:extLst>
              </a:tr>
              <a:tr h="47957">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Vocațională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Toate profilurile</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Toate specializările/calificările</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a IX-a</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57268225"/>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Tehnologică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Toate profilurile</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Toate specializările/calificările</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a IX-a</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1"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5102991"/>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Teoretică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Real</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Matematică-Informatică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a X-a – a XII-a</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CS</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Calibri" panose="020F0502020204030204" pitchFamily="34" charset="0"/>
                          <a:cs typeface="Times New Roman" panose="02020603050405020304" pitchFamily="18" charset="0"/>
                        </a:rPr>
                        <a:t>Informatică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kern="1200" dirty="0">
                          <a:solidFill>
                            <a:srgbClr val="002060"/>
                          </a:solidFill>
                          <a:effectLst/>
                          <a:latin typeface="+mn-lt"/>
                          <a:ea typeface="Calibri" panose="020F0502020204030204" pitchFamily="34" charset="0"/>
                          <a:cs typeface="Times New Roman" panose="02020603050405020304" pitchFamily="18" charset="0"/>
                        </a:rPr>
                        <a:t>În elaborare</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2215017"/>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Teoretică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Real</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Matematică-Informatică, pentru clase cu predarea disciplinei </a:t>
                      </a:r>
                      <a:r>
                        <a:rPr lang="ro-RO" sz="1100" i="1" dirty="0">
                          <a:solidFill>
                            <a:srgbClr val="002060"/>
                          </a:solidFill>
                          <a:effectLst/>
                          <a:latin typeface="+mj-lt"/>
                          <a:ea typeface="Times New Roman" panose="02020603050405020304" pitchFamily="18" charset="0"/>
                          <a:cs typeface="Times New Roman" panose="02020603050405020304" pitchFamily="18" charset="0"/>
                        </a:rPr>
                        <a:t>informatică</a:t>
                      </a:r>
                      <a:r>
                        <a:rPr lang="ro-RO" sz="1100" dirty="0">
                          <a:solidFill>
                            <a:srgbClr val="002060"/>
                          </a:solidFill>
                          <a:effectLst/>
                          <a:latin typeface="+mj-lt"/>
                          <a:ea typeface="Times New Roman" panose="02020603050405020304" pitchFamily="18" charset="0"/>
                          <a:cs typeface="Times New Roman" panose="02020603050405020304" pitchFamily="18" charset="0"/>
                        </a:rPr>
                        <a:t> în regim intensiv</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kern="1200" dirty="0">
                          <a:solidFill>
                            <a:srgbClr val="002060"/>
                          </a:solidFill>
                          <a:effectLst/>
                          <a:latin typeface="+mn-lt"/>
                          <a:ea typeface="Times New Roman" panose="02020603050405020304" pitchFamily="18" charset="0"/>
                          <a:cs typeface="Times New Roman" panose="02020603050405020304" pitchFamily="18" charset="0"/>
                        </a:rPr>
                        <a:t>a X-a – a XII-a</a:t>
                      </a:r>
                      <a:endParaRPr lang="ro-RO" sz="1100" kern="1200" dirty="0">
                        <a:solidFill>
                          <a:srgbClr val="002060"/>
                        </a:solidFill>
                        <a:effectLst/>
                        <a:latin typeface="+mn-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CS</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Informatică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În elaborare</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1286993"/>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Teoretică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Real</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Științe ale naturii</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kern="1200" dirty="0">
                          <a:solidFill>
                            <a:srgbClr val="002060"/>
                          </a:solidFill>
                          <a:effectLst/>
                          <a:latin typeface="+mn-lt"/>
                          <a:ea typeface="Times New Roman" panose="02020603050405020304" pitchFamily="18" charset="0"/>
                          <a:cs typeface="Times New Roman" panose="02020603050405020304" pitchFamily="18" charset="0"/>
                        </a:rPr>
                        <a:t>a X-a</a:t>
                      </a:r>
                      <a:endParaRPr lang="ro-RO" sz="1100" kern="1200" dirty="0">
                        <a:solidFill>
                          <a:srgbClr val="002060"/>
                        </a:solidFill>
                        <a:effectLst/>
                        <a:latin typeface="+mn-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CS</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Informatică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În elaborare</a:t>
                      </a:r>
                      <a:endParaRPr kumimoji="0" lang="ro-RO" sz="11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6970523"/>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Vocațională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Militar</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Matematică-informatică militară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kern="1200" dirty="0">
                          <a:solidFill>
                            <a:srgbClr val="002060"/>
                          </a:solidFill>
                          <a:effectLst/>
                          <a:latin typeface="+mn-lt"/>
                          <a:ea typeface="Times New Roman" panose="02020603050405020304" pitchFamily="18" charset="0"/>
                          <a:cs typeface="Times New Roman" panose="02020603050405020304" pitchFamily="18" charset="0"/>
                        </a:rPr>
                        <a:t>a X-a – a XII-a</a:t>
                      </a:r>
                      <a:endParaRPr lang="ro-RO" sz="1100" kern="1200" dirty="0">
                        <a:solidFill>
                          <a:srgbClr val="002060"/>
                        </a:solidFill>
                        <a:effectLst/>
                        <a:latin typeface="+mn-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CS</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Informatică</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În elaborare</a:t>
                      </a:r>
                      <a:endParaRPr kumimoji="0" lang="ro-RO" sz="11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883436"/>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Teoretică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Toate profilurile</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Toate specializările/calificările</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gn="ctr">
                        <a:lnSpc>
                          <a:spcPct val="115000"/>
                        </a:lnSpc>
                        <a:spcBef>
                          <a:spcPts val="0"/>
                        </a:spcBef>
                        <a:spcAft>
                          <a:spcPts val="0"/>
                        </a:spcAft>
                      </a:pPr>
                      <a:r>
                        <a:rPr lang="ro-RO" sz="1100" kern="1200" dirty="0">
                          <a:solidFill>
                            <a:srgbClr val="002060"/>
                          </a:solidFill>
                          <a:effectLst/>
                          <a:latin typeface="+mn-lt"/>
                          <a:ea typeface="Times New Roman" panose="02020603050405020304" pitchFamily="18" charset="0"/>
                          <a:cs typeface="Times New Roman" panose="02020603050405020304" pitchFamily="18" charset="0"/>
                        </a:rPr>
                        <a:t>a X-a – a XII-a</a:t>
                      </a:r>
                      <a:endParaRPr lang="ro-RO" sz="1100" kern="1200" dirty="0">
                        <a:solidFill>
                          <a:srgbClr val="002060"/>
                        </a:solidFill>
                        <a:effectLst/>
                        <a:latin typeface="+mn-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TC</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rPr>
                        <a:t>Tehnologia informației și a comunicațiilor</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panose="020F0502020204030204"/>
                          <a:ea typeface="Calibri" panose="020F0502020204030204" pitchFamily="34" charset="0"/>
                          <a:cs typeface="Times New Roman" panose="02020603050405020304" pitchFamily="18" charset="0"/>
                        </a:rPr>
                        <a:t>În elaborare</a:t>
                      </a: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7807013"/>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Vocațională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Toate profilurile</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Toate specializările/calificările</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8299489"/>
                  </a:ext>
                </a:extLst>
              </a:tr>
              <a:tr h="0">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Tehnologică</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lnSpc>
                          <a:spcPct val="115000"/>
                        </a:lnSpc>
                        <a:spcBef>
                          <a:spcPts val="0"/>
                        </a:spcBef>
                        <a:spcAft>
                          <a:spcPts val="0"/>
                        </a:spcAft>
                      </a:pPr>
                      <a:r>
                        <a:rPr lang="ro-RO" sz="1100" dirty="0">
                          <a:solidFill>
                            <a:srgbClr val="002060"/>
                          </a:solidFill>
                          <a:effectLst/>
                          <a:latin typeface="+mj-lt"/>
                          <a:ea typeface="Times New Roman" panose="02020603050405020304" pitchFamily="18" charset="0"/>
                          <a:cs typeface="Times New Roman" panose="02020603050405020304" pitchFamily="18" charset="0"/>
                        </a:rPr>
                        <a:t>Toate profilurile</a:t>
                      </a: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ro-RO" sz="1100" b="0" i="0" u="none" strike="noStrike" kern="1200" cap="none" spc="0" normalizeH="0" baseline="0" noProof="0" dirty="0">
                          <a:ln>
                            <a:noFill/>
                          </a:ln>
                          <a:solidFill>
                            <a:srgbClr val="002060"/>
                          </a:solidFill>
                          <a:effectLst/>
                          <a:uLnTx/>
                          <a:uFillTx/>
                          <a:latin typeface="Calibri Light" panose="020F0302020204030204"/>
                          <a:ea typeface="Times New Roman" panose="02020603050405020304" pitchFamily="18" charset="0"/>
                          <a:cs typeface="Times New Roman" panose="02020603050405020304" pitchFamily="18" charset="0"/>
                        </a:rPr>
                        <a:t>Toate specializările/calificările</a:t>
                      </a: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ctr">
                        <a:lnSpc>
                          <a:spcPct val="115000"/>
                        </a:lnSpc>
                        <a:spcBef>
                          <a:spcPts val="0"/>
                        </a:spcBef>
                        <a:spcAft>
                          <a:spcPts val="0"/>
                        </a:spcAft>
                      </a:pPr>
                      <a:endParaRPr lang="ro-RO" sz="1100" dirty="0">
                        <a:solidFill>
                          <a:srgbClr val="002060"/>
                        </a:solidFill>
                        <a:effectLst/>
                        <a:latin typeface="+mj-lt"/>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0"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auto" latinLnBrk="0" hangingPunct="1">
                        <a:lnSpc>
                          <a:spcPct val="115000"/>
                        </a:lnSpc>
                        <a:spcBef>
                          <a:spcPts val="0"/>
                        </a:spcBef>
                        <a:spcAft>
                          <a:spcPts val="0"/>
                        </a:spcAft>
                        <a:buClrTx/>
                        <a:buSzTx/>
                        <a:buFontTx/>
                        <a:buNone/>
                        <a:tabLst/>
                        <a:defRPr/>
                      </a:pPr>
                      <a:endParaRPr kumimoji="0" lang="ro-RO" sz="1100" b="1" i="0" u="none" strike="noStrike" kern="1200" cap="none" spc="0" normalizeH="0" baseline="0" noProof="0" dirty="0">
                        <a:ln>
                          <a:noFill/>
                        </a:ln>
                        <a:solidFill>
                          <a:srgbClr val="002060"/>
                        </a:solidFill>
                        <a:effectLst/>
                        <a:uLnTx/>
                        <a:uFillTx/>
                        <a:latin typeface="Calibri Light" panose="020F0302020204030204"/>
                        <a:ea typeface="Calibri" panose="020F0502020204030204" pitchFamily="34" charset="0"/>
                        <a:cs typeface="Times New Roman" panose="02020603050405020304" pitchFamily="18" charset="0"/>
                      </a:endParaRPr>
                    </a:p>
                  </a:txBody>
                  <a:tcPr marL="9690" marR="969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7692200"/>
                  </a:ext>
                </a:extLst>
              </a:tr>
            </a:tbl>
          </a:graphicData>
        </a:graphic>
      </p:graphicFrame>
      <p:sp>
        <p:nvSpPr>
          <p:cNvPr id="4" name="Flowchart: Process 3">
            <a:extLst>
              <a:ext uri="{FF2B5EF4-FFF2-40B4-BE49-F238E27FC236}">
                <a16:creationId xmlns:a16="http://schemas.microsoft.com/office/drawing/2014/main" id="{C1530574-E8FF-41A1-BB51-12F40D91DEAC}"/>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pic>
        <p:nvPicPr>
          <p:cNvPr id="5" name="Picture 2" descr="D:\1x\Asset 35.png">
            <a:extLst>
              <a:ext uri="{FF2B5EF4-FFF2-40B4-BE49-F238E27FC236}">
                <a16:creationId xmlns:a16="http://schemas.microsoft.com/office/drawing/2014/main" id="{EA706918-C85F-4697-8765-0F2FDF73AD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99" y="113678"/>
            <a:ext cx="1359576" cy="1403837"/>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B24B531C-3434-4200-8ED8-6B15BEA71636}"/>
              </a:ext>
            </a:extLst>
          </p:cNvPr>
          <p:cNvSpPr txBox="1">
            <a:spLocks/>
          </p:cNvSpPr>
          <p:nvPr/>
        </p:nvSpPr>
        <p:spPr>
          <a:xfrm>
            <a:off x="1706174" y="226878"/>
            <a:ext cx="10297758"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REFLECTAREA DOMENIULUI ÎN NOILE PLANURI-CADRU</a:t>
            </a:r>
          </a:p>
          <a:p>
            <a:r>
              <a:rPr lang="ro-RO" dirty="0">
                <a:solidFill>
                  <a:schemeClr val="bg2"/>
                </a:solidFill>
              </a:rPr>
              <a:t>STATUS ELABORARE PROGRAME ȘCOLARE (PȘ)</a:t>
            </a:r>
          </a:p>
        </p:txBody>
      </p:sp>
      <p:sp>
        <p:nvSpPr>
          <p:cNvPr id="12" name="TextBox 11">
            <a:extLst>
              <a:ext uri="{FF2B5EF4-FFF2-40B4-BE49-F238E27FC236}">
                <a16:creationId xmlns:a16="http://schemas.microsoft.com/office/drawing/2014/main" id="{88CEB093-8FE6-49F4-BD5A-3C6B55D19BD7}"/>
              </a:ext>
            </a:extLst>
          </p:cNvPr>
          <p:cNvSpPr txBox="1"/>
          <p:nvPr/>
        </p:nvSpPr>
        <p:spPr>
          <a:xfrm flipH="1">
            <a:off x="173299" y="6071903"/>
            <a:ext cx="11830632" cy="276999"/>
          </a:xfrm>
          <a:prstGeom prst="rect">
            <a:avLst/>
          </a:prstGeom>
          <a:noFill/>
        </p:spPr>
        <p:txBody>
          <a:bodyPr wrap="square" rtlCol="0">
            <a:spAutoFit/>
          </a:bodyPr>
          <a:lstStyle/>
          <a:p>
            <a:r>
              <a:rPr lang="ro-RO" sz="1200" i="1" dirty="0">
                <a:solidFill>
                  <a:srgbClr val="002060"/>
                </a:solidFill>
              </a:rPr>
              <a:t>*</a:t>
            </a:r>
            <a:r>
              <a:rPr lang="ro-RO" sz="1200" i="1" dirty="0" err="1">
                <a:solidFill>
                  <a:srgbClr val="002060"/>
                </a:solidFill>
              </a:rPr>
              <a:t>Prioritizare</a:t>
            </a:r>
            <a:r>
              <a:rPr lang="ro-RO" sz="1200" i="1" dirty="0">
                <a:solidFill>
                  <a:srgbClr val="002060"/>
                </a:solidFill>
              </a:rPr>
              <a:t> pentru programe școlare pentru discipline cu debut în clasa a IX-a; programele școlare în elaborare vor fi finalizate în ianuarie 2026, cu punerea lor în transparență</a:t>
            </a:r>
          </a:p>
        </p:txBody>
      </p:sp>
    </p:spTree>
    <p:extLst>
      <p:ext uri="{BB962C8B-B14F-4D97-AF65-F5344CB8AC3E}">
        <p14:creationId xmlns:p14="http://schemas.microsoft.com/office/powerpoint/2010/main" val="27154785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SUGESTII METODOLOGICE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pPr marL="0" indent="0">
              <a:buNone/>
            </a:pPr>
            <a:r>
              <a:rPr lang="ro-RO" sz="2400" dirty="0">
                <a:solidFill>
                  <a:srgbClr val="002060"/>
                </a:solidFill>
              </a:rPr>
              <a:t>INFORMATICĂ</a:t>
            </a:r>
          </a:p>
          <a:p>
            <a:pPr algn="just"/>
            <a:r>
              <a:rPr lang="ro-RO" sz="2400" dirty="0">
                <a:solidFill>
                  <a:srgbClr val="002060"/>
                </a:solidFill>
              </a:rPr>
              <a:t>Se recomandă ca la rezolvarea fiecărei probleme de natură algoritmică, pe parcursul studiului disciplinei, să se evidențieze aspecte specifice etapelor de elaborare a programelor: </a:t>
            </a:r>
            <a:endParaRPr lang="en-US" sz="2400" dirty="0">
              <a:solidFill>
                <a:srgbClr val="002060"/>
              </a:solidFill>
            </a:endParaRPr>
          </a:p>
          <a:p>
            <a:pPr marL="457200" lvl="1" indent="0" algn="just">
              <a:buNone/>
            </a:pPr>
            <a:r>
              <a:rPr lang="ro-RO" sz="2000" dirty="0">
                <a:solidFill>
                  <a:srgbClr val="002060"/>
                </a:solidFill>
              </a:rPr>
              <a:t>- analiză (identificare a datelor de intrare și de ieșire, organizare conceptuală a datelor, descompunere a unei probleme în subprobleme, identificare a unor modele repetitive, abstractizare);</a:t>
            </a:r>
            <a:endParaRPr lang="en-US" sz="2000" dirty="0">
              <a:solidFill>
                <a:srgbClr val="002060"/>
              </a:solidFill>
            </a:endParaRPr>
          </a:p>
          <a:p>
            <a:pPr marL="457200" lvl="1" indent="0" algn="just">
              <a:buNone/>
            </a:pPr>
            <a:r>
              <a:rPr lang="ro-RO" sz="2000" dirty="0">
                <a:solidFill>
                  <a:srgbClr val="002060"/>
                </a:solidFill>
              </a:rPr>
              <a:t>- proiectare (descompunere în module, reprezentare ca schemă logică, pseudocod);</a:t>
            </a:r>
            <a:endParaRPr lang="en-US" sz="2000" dirty="0">
              <a:solidFill>
                <a:srgbClr val="002060"/>
              </a:solidFill>
            </a:endParaRPr>
          </a:p>
          <a:p>
            <a:pPr marL="457200" lvl="1" indent="0" algn="just">
              <a:buNone/>
            </a:pPr>
            <a:r>
              <a:rPr lang="ro-RO" sz="2000" dirty="0">
                <a:solidFill>
                  <a:srgbClr val="002060"/>
                </a:solidFill>
              </a:rPr>
              <a:t>- implementare (scriere a codului în limbaj de programare);</a:t>
            </a:r>
            <a:endParaRPr lang="en-US" sz="2000" dirty="0">
              <a:solidFill>
                <a:srgbClr val="002060"/>
              </a:solidFill>
            </a:endParaRPr>
          </a:p>
          <a:p>
            <a:pPr marL="457200" lvl="1" indent="0" algn="just">
              <a:buNone/>
            </a:pPr>
            <a:r>
              <a:rPr lang="ro-RO" sz="2000" dirty="0">
                <a:solidFill>
                  <a:srgbClr val="002060"/>
                </a:solidFill>
              </a:rPr>
              <a:t>- testare (criterii de elaborare a testelor pentru validarea datelor și pentru verificarea comportamentului programului, urmărire a evoluției valorilor variabilelor pentru identificarea și tratarea eventualelor erori).</a:t>
            </a:r>
            <a:endParaRPr lang="en-US" sz="2000" dirty="0">
              <a:solidFill>
                <a:srgbClr val="002060"/>
              </a:solidFill>
            </a:endParaRPr>
          </a:p>
          <a:p>
            <a:pPr algn="just"/>
            <a:endParaRPr lang="ro-RO" sz="2400"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39091631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SUGESTII METODOLOGICE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fontScale="85000" lnSpcReduction="20000"/>
          </a:bodyPr>
          <a:lstStyle/>
          <a:p>
            <a:pPr marL="0" indent="0">
              <a:buNone/>
            </a:pPr>
            <a:r>
              <a:rPr lang="ro-RO" sz="2400" dirty="0">
                <a:solidFill>
                  <a:srgbClr val="002060"/>
                </a:solidFill>
              </a:rPr>
              <a:t>INFORMATICĂ</a:t>
            </a:r>
          </a:p>
          <a:p>
            <a:pPr marL="0" indent="0" algn="just">
              <a:buNone/>
            </a:pPr>
            <a:r>
              <a:rPr lang="ro-RO" sz="2400" dirty="0">
                <a:solidFill>
                  <a:srgbClr val="002060"/>
                </a:solidFill>
              </a:rPr>
              <a:t>Un exemplu, orientativ, de ordine de abordare a conținuturilor pentru clasa a IX-a, specializarea matematică-informatică:</a:t>
            </a:r>
          </a:p>
          <a:p>
            <a:pPr marL="0" indent="0" algn="just">
              <a:buNone/>
            </a:pPr>
            <a:r>
              <a:rPr lang="ro-RO" sz="2400" dirty="0">
                <a:solidFill>
                  <a:srgbClr val="002060"/>
                </a:solidFill>
                <a:highlight>
                  <a:srgbClr val="00FFFF"/>
                </a:highlight>
              </a:rPr>
              <a:t>1.	Strategii de rezolvare a problemelor. Principii de elaborare a unui program</a:t>
            </a:r>
          </a:p>
          <a:p>
            <a:pPr marL="0" indent="0" algn="just">
              <a:buNone/>
            </a:pPr>
            <a:r>
              <a:rPr lang="ro-RO" sz="2400" dirty="0">
                <a:solidFill>
                  <a:srgbClr val="002060"/>
                </a:solidFill>
                <a:highlight>
                  <a:srgbClr val="00FFFF"/>
                </a:highlight>
              </a:rPr>
              <a:t>2.	Strategii de rezolvare a problemelor. Prelucrări ale numerelor</a:t>
            </a:r>
          </a:p>
          <a:p>
            <a:pPr marL="0" indent="0" algn="just">
              <a:buNone/>
            </a:pPr>
            <a:r>
              <a:rPr lang="ro-RO" sz="2400" dirty="0">
                <a:solidFill>
                  <a:srgbClr val="002060"/>
                </a:solidFill>
                <a:highlight>
                  <a:srgbClr val="008080"/>
                </a:highlight>
              </a:rPr>
              <a:t>3.	Memorarea datelor și organizarea codului în limbaj de programare. Subprograme </a:t>
            </a:r>
          </a:p>
          <a:p>
            <a:pPr marL="0" indent="0" algn="just">
              <a:buNone/>
            </a:pPr>
            <a:r>
              <a:rPr lang="ro-RO" sz="2400" dirty="0">
                <a:solidFill>
                  <a:srgbClr val="002060"/>
                </a:solidFill>
              </a:rPr>
              <a:t>4.	Memorarea datelor și organizarea codului în limbaj de programare. Introducere în programarea orientată pe obiecte în limbaj de programare</a:t>
            </a:r>
          </a:p>
          <a:p>
            <a:pPr marL="0" indent="0" algn="just">
              <a:buNone/>
            </a:pPr>
            <a:r>
              <a:rPr lang="ro-RO" sz="2400" dirty="0">
                <a:solidFill>
                  <a:srgbClr val="002060"/>
                </a:solidFill>
              </a:rPr>
              <a:t>5.	Memorarea datelor și organizarea codului în limbaj de programare. Biblioteca </a:t>
            </a:r>
            <a:r>
              <a:rPr lang="ro-RO" sz="2400" dirty="0" err="1">
                <a:solidFill>
                  <a:srgbClr val="002060"/>
                </a:solidFill>
              </a:rPr>
              <a:t>Tkinter</a:t>
            </a:r>
            <a:r>
              <a:rPr lang="ro-RO" sz="2400" dirty="0">
                <a:solidFill>
                  <a:srgbClr val="002060"/>
                </a:solidFill>
              </a:rPr>
              <a:t> din </a:t>
            </a:r>
            <a:r>
              <a:rPr lang="ro-RO" sz="2400" dirty="0" err="1">
                <a:solidFill>
                  <a:srgbClr val="002060"/>
                </a:solidFill>
              </a:rPr>
              <a:t>Python</a:t>
            </a:r>
            <a:r>
              <a:rPr lang="ro-RO" sz="2400" dirty="0">
                <a:solidFill>
                  <a:srgbClr val="002060"/>
                </a:solidFill>
              </a:rPr>
              <a:t> pentru interfețe grafice</a:t>
            </a:r>
          </a:p>
          <a:p>
            <a:pPr marL="0" indent="0" algn="just">
              <a:buNone/>
            </a:pPr>
            <a:r>
              <a:rPr lang="ro-RO" sz="2400" dirty="0">
                <a:solidFill>
                  <a:srgbClr val="002060"/>
                </a:solidFill>
              </a:rPr>
              <a:t>6.	Memorarea datelor și organizarea codului în limbaj de programare. Fișiere text</a:t>
            </a:r>
          </a:p>
          <a:p>
            <a:pPr marL="0" indent="0" algn="just">
              <a:buNone/>
            </a:pPr>
            <a:r>
              <a:rPr lang="ro-RO" sz="2400" dirty="0">
                <a:solidFill>
                  <a:srgbClr val="002060"/>
                </a:solidFill>
              </a:rPr>
              <a:t>7.	Organizarea conceptuală a datelor. Modelul conceptual liniar – listă</a:t>
            </a:r>
          </a:p>
          <a:p>
            <a:pPr marL="0" indent="0" algn="just">
              <a:buNone/>
            </a:pPr>
            <a:r>
              <a:rPr lang="ro-RO" sz="2400" dirty="0">
                <a:solidFill>
                  <a:srgbClr val="002060"/>
                </a:solidFill>
              </a:rPr>
              <a:t>8.	Memorarea datelor și organizarea codului în limbaj de programare. Clasa </a:t>
            </a:r>
            <a:r>
              <a:rPr lang="ro-RO" sz="2400" dirty="0" err="1">
                <a:solidFill>
                  <a:srgbClr val="002060"/>
                </a:solidFill>
              </a:rPr>
              <a:t>list</a:t>
            </a:r>
            <a:r>
              <a:rPr lang="ro-RO" sz="2400" dirty="0">
                <a:solidFill>
                  <a:srgbClr val="002060"/>
                </a:solidFill>
              </a:rPr>
              <a:t> din </a:t>
            </a:r>
            <a:r>
              <a:rPr lang="ro-RO" sz="2400" dirty="0" err="1">
                <a:solidFill>
                  <a:srgbClr val="002060"/>
                </a:solidFill>
              </a:rPr>
              <a:t>Python</a:t>
            </a:r>
            <a:endParaRPr lang="ro-RO" sz="2400" dirty="0">
              <a:solidFill>
                <a:srgbClr val="002060"/>
              </a:solidFill>
            </a:endParaRPr>
          </a:p>
          <a:p>
            <a:pPr marL="0" indent="0" algn="just">
              <a:buNone/>
            </a:pPr>
            <a:r>
              <a:rPr lang="ro-RO" sz="2400" dirty="0">
                <a:solidFill>
                  <a:srgbClr val="002060"/>
                </a:solidFill>
              </a:rPr>
              <a:t>9.	Strategii de rezolvare a problemelor. Metode de generare sistematică a elementelor unei liste</a:t>
            </a:r>
          </a:p>
          <a:p>
            <a:pPr marL="0" indent="0" algn="just">
              <a:buNone/>
            </a:pPr>
            <a:r>
              <a:rPr lang="ro-RO" sz="2400" dirty="0">
                <a:solidFill>
                  <a:srgbClr val="002060"/>
                </a:solidFill>
              </a:rPr>
              <a:t>10.	Strategii de rezolvare a problemelor. Metode de sortare a elementelor unei liste</a:t>
            </a:r>
          </a:p>
          <a:p>
            <a:pPr algn="just"/>
            <a:endParaRPr lang="ro-RO" sz="2400" dirty="0">
              <a:solidFill>
                <a:srgbClr val="002060"/>
              </a:solidFill>
            </a:endParaRPr>
          </a:p>
          <a:p>
            <a:pPr algn="just"/>
            <a:endParaRPr lang="en-US" sz="2400"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33423958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SUGESTII METODOLOGICE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pPr marL="0" indent="0">
              <a:buNone/>
            </a:pPr>
            <a:r>
              <a:rPr lang="ro-RO" sz="2400" dirty="0">
                <a:solidFill>
                  <a:srgbClr val="002060"/>
                </a:solidFill>
              </a:rPr>
              <a:t>INFORMATICĂ</a:t>
            </a:r>
            <a:endParaRPr lang="en-US" sz="2400" dirty="0">
              <a:solidFill>
                <a:srgbClr val="002060"/>
              </a:solidFill>
            </a:endParaRPr>
          </a:p>
          <a:p>
            <a:pPr marL="0" indent="0">
              <a:buNone/>
            </a:pPr>
            <a:endParaRPr lang="ro-RO" sz="2400" dirty="0">
              <a:solidFill>
                <a:srgbClr val="002060"/>
              </a:solidFill>
            </a:endParaRPr>
          </a:p>
          <a:p>
            <a:pPr marL="0" indent="0">
              <a:buNone/>
            </a:pPr>
            <a:endParaRPr lang="en-US" sz="2400" dirty="0">
              <a:solidFill>
                <a:srgbClr val="002060"/>
              </a:solidFill>
            </a:endParaRPr>
          </a:p>
          <a:p>
            <a:pPr lvl="1"/>
            <a:r>
              <a:rPr lang="ro-RO" dirty="0">
                <a:solidFill>
                  <a:srgbClr val="002060"/>
                </a:solidFill>
              </a:rPr>
              <a:t>Modelul conceptual liniar - listă</a:t>
            </a:r>
            <a:endParaRPr lang="en-US" dirty="0">
              <a:solidFill>
                <a:srgbClr val="002060"/>
              </a:solidFill>
            </a:endParaRPr>
          </a:p>
          <a:p>
            <a:r>
              <a:rPr lang="ro-RO" sz="2400" dirty="0">
                <a:solidFill>
                  <a:srgbClr val="002060"/>
                </a:solidFill>
              </a:rPr>
              <a:t>caracteristici, din punctul de vedere </a:t>
            </a:r>
            <a:r>
              <a:rPr lang="ro-RO" sz="2400" dirty="0">
                <a:solidFill>
                  <a:srgbClr val="002060"/>
                </a:solidFill>
                <a:highlight>
                  <a:srgbClr val="008080"/>
                </a:highlight>
              </a:rPr>
              <a:t>conceptual</a:t>
            </a:r>
            <a:r>
              <a:rPr lang="ro-RO" sz="2400" dirty="0">
                <a:solidFill>
                  <a:srgbClr val="002060"/>
                </a:solidFill>
              </a:rPr>
              <a:t>, ale unei liste și ale cazurilor particulare date de tipul de acces (stivă, coadă, respectiv  cu acces direct, cu acces secvențial), rolul avut în prelucrarea datelor (listă de frecvențe); </a:t>
            </a:r>
            <a:endParaRPr lang="en-US" sz="2400" dirty="0">
              <a:solidFill>
                <a:srgbClr val="002060"/>
              </a:solidFill>
            </a:endParaRPr>
          </a:p>
          <a:p>
            <a:r>
              <a:rPr lang="ro-RO" sz="2400" dirty="0">
                <a:solidFill>
                  <a:srgbClr val="002060"/>
                </a:solidFill>
              </a:rPr>
              <a:t>repere pentru parcurgerea elementelor și pentru aplicarea algoritmilor de bază pentru prelucrarea datelor organizate liniar, </a:t>
            </a:r>
            <a:r>
              <a:rPr lang="ro-RO" sz="2400" dirty="0">
                <a:solidFill>
                  <a:srgbClr val="002060"/>
                </a:solidFill>
                <a:highlight>
                  <a:srgbClr val="008080"/>
                </a:highlight>
              </a:rPr>
              <a:t>cu sau fără memorare</a:t>
            </a:r>
            <a:r>
              <a:rPr lang="ro-RO" sz="2400" dirty="0">
                <a:solidFill>
                  <a:srgbClr val="002060"/>
                </a:solidFill>
              </a:rPr>
              <a:t>.</a:t>
            </a:r>
            <a:r>
              <a:rPr lang="en-US" sz="2400" dirty="0">
                <a:solidFill>
                  <a:srgbClr val="002060"/>
                </a:solidFill>
              </a:rPr>
              <a:t> </a:t>
            </a:r>
            <a:endParaRPr lang="ro-RO" sz="2400" dirty="0">
              <a:solidFill>
                <a:srgbClr val="002060"/>
              </a:solidFill>
            </a:endParaRPr>
          </a:p>
          <a:p>
            <a:pPr marL="0" indent="0" algn="just">
              <a:buNone/>
            </a:pPr>
            <a:endParaRPr lang="en-US" sz="2400"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
        <p:nvSpPr>
          <p:cNvPr id="2" name="Dreptunghi: colțuri rotunjite 1">
            <a:extLst>
              <a:ext uri="{FF2B5EF4-FFF2-40B4-BE49-F238E27FC236}">
                <a16:creationId xmlns:a16="http://schemas.microsoft.com/office/drawing/2014/main" id="{75DD7FB2-9EF8-43A6-9003-090A20DEC651}"/>
              </a:ext>
            </a:extLst>
          </p:cNvPr>
          <p:cNvSpPr/>
          <p:nvPr/>
        </p:nvSpPr>
        <p:spPr>
          <a:xfrm>
            <a:off x="5145932" y="2061600"/>
            <a:ext cx="6857999" cy="124204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err="1"/>
              <a:t>Modelul</a:t>
            </a:r>
            <a:r>
              <a:rPr lang="en-US" b="1" dirty="0"/>
              <a:t> conceptual </a:t>
            </a:r>
            <a:r>
              <a:rPr lang="en-US" b="1" dirty="0" err="1"/>
              <a:t>liniar</a:t>
            </a:r>
            <a:r>
              <a:rPr lang="en-US" dirty="0"/>
              <a:t> - o </a:t>
            </a:r>
            <a:r>
              <a:rPr lang="en-US" dirty="0" err="1"/>
              <a:t>reprezentare</a:t>
            </a:r>
            <a:r>
              <a:rPr lang="en-US" dirty="0"/>
              <a:t> </a:t>
            </a:r>
            <a:r>
              <a:rPr lang="en-US" dirty="0" err="1"/>
              <a:t>logică</a:t>
            </a:r>
            <a:r>
              <a:rPr lang="en-US" dirty="0"/>
              <a:t>, </a:t>
            </a:r>
            <a:r>
              <a:rPr lang="ro-RO" dirty="0"/>
              <a:t>simplificată, </a:t>
            </a:r>
            <a:r>
              <a:rPr lang="en-US" dirty="0" err="1"/>
              <a:t>construită</a:t>
            </a:r>
            <a:r>
              <a:rPr lang="en-US" dirty="0"/>
              <a:t> </a:t>
            </a:r>
            <a:r>
              <a:rPr lang="en-US" dirty="0" err="1"/>
              <a:t>printr</a:t>
            </a:r>
            <a:r>
              <a:rPr lang="en-US" dirty="0"/>
              <a:t>-o </a:t>
            </a:r>
            <a:r>
              <a:rPr lang="en-US" dirty="0" err="1"/>
              <a:t>succesiune</a:t>
            </a:r>
            <a:r>
              <a:rPr lang="en-US" dirty="0"/>
              <a:t> de </a:t>
            </a:r>
            <a:r>
              <a:rPr lang="en-US" dirty="0" err="1"/>
              <a:t>elemente</a:t>
            </a:r>
            <a:r>
              <a:rPr lang="en-US" dirty="0"/>
              <a:t>, </a:t>
            </a:r>
            <a:r>
              <a:rPr lang="en-US" dirty="0" err="1"/>
              <a:t>într</a:t>
            </a:r>
            <a:r>
              <a:rPr lang="en-US" dirty="0"/>
              <a:t>-o </a:t>
            </a:r>
            <a:r>
              <a:rPr lang="en-US" dirty="0" err="1"/>
              <a:t>manieră</a:t>
            </a:r>
            <a:r>
              <a:rPr lang="en-US" dirty="0"/>
              <a:t> </a:t>
            </a:r>
            <a:r>
              <a:rPr lang="en-US" dirty="0" err="1"/>
              <a:t>secvențială</a:t>
            </a:r>
            <a:r>
              <a:rPr lang="ro-RO" dirty="0"/>
              <a:t>/</a:t>
            </a:r>
            <a:r>
              <a:rPr lang="en-US" dirty="0" err="1"/>
              <a:t>unidirecțională</a:t>
            </a:r>
            <a:r>
              <a:rPr lang="ro-RO" dirty="0"/>
              <a:t>/liniară</a:t>
            </a:r>
            <a:endParaRPr lang="en-US" dirty="0"/>
          </a:p>
        </p:txBody>
      </p:sp>
    </p:spTree>
    <p:extLst>
      <p:ext uri="{BB962C8B-B14F-4D97-AF65-F5344CB8AC3E}">
        <p14:creationId xmlns:p14="http://schemas.microsoft.com/office/powerpoint/2010/main" val="4265783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SUGESTII METODOLOGICE</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pPr marL="0" indent="0">
              <a:buNone/>
            </a:pPr>
            <a:r>
              <a:rPr lang="ro-RO" sz="2400" dirty="0">
                <a:solidFill>
                  <a:srgbClr val="002060"/>
                </a:solidFill>
              </a:rPr>
              <a:t>INFORMATICĂ</a:t>
            </a:r>
            <a:endParaRPr lang="en-US" sz="2400" dirty="0">
              <a:solidFill>
                <a:srgbClr val="002060"/>
              </a:solidFill>
            </a:endParaRPr>
          </a:p>
          <a:p>
            <a:pPr marL="0" indent="0">
              <a:buNone/>
            </a:pPr>
            <a:endParaRPr lang="en-US" sz="2400" dirty="0">
              <a:solidFill>
                <a:srgbClr val="002060"/>
              </a:solidFill>
            </a:endParaRPr>
          </a:p>
          <a:p>
            <a:pPr marL="0" indent="0" algn="just">
              <a:lnSpc>
                <a:spcPct val="70000"/>
              </a:lnSpc>
              <a:buNone/>
            </a:pPr>
            <a:r>
              <a:rPr lang="ro-RO" sz="2400" dirty="0">
                <a:solidFill>
                  <a:srgbClr val="002060"/>
                </a:solidFill>
              </a:rPr>
              <a:t>Introducere în programarea orientată pe obiecte în limbaj de programare</a:t>
            </a:r>
            <a:endParaRPr lang="en-US" sz="2400" dirty="0">
              <a:solidFill>
                <a:srgbClr val="002060"/>
              </a:solidFill>
            </a:endParaRPr>
          </a:p>
          <a:p>
            <a:pPr algn="just">
              <a:lnSpc>
                <a:spcPct val="70000"/>
              </a:lnSpc>
            </a:pPr>
            <a:r>
              <a:rPr lang="ro-RO" sz="2400" dirty="0" err="1">
                <a:solidFill>
                  <a:srgbClr val="002060"/>
                </a:solidFill>
              </a:rPr>
              <a:t>noţiuni</a:t>
            </a:r>
            <a:r>
              <a:rPr lang="ro-RO" sz="2400" dirty="0">
                <a:solidFill>
                  <a:srgbClr val="002060"/>
                </a:solidFill>
              </a:rPr>
              <a:t> de bază </a:t>
            </a:r>
            <a:r>
              <a:rPr lang="ro-RO" sz="2400" dirty="0">
                <a:solidFill>
                  <a:srgbClr val="002060"/>
                </a:solidFill>
                <a:highlight>
                  <a:srgbClr val="008080"/>
                </a:highlight>
              </a:rPr>
              <a:t>necesare utilizării </a:t>
            </a:r>
            <a:r>
              <a:rPr lang="ro-RO" sz="2400" dirty="0">
                <a:solidFill>
                  <a:srgbClr val="002060"/>
                </a:solidFill>
              </a:rPr>
              <a:t>unor clase </a:t>
            </a:r>
            <a:r>
              <a:rPr lang="ro-RO" sz="2400" dirty="0">
                <a:solidFill>
                  <a:srgbClr val="002060"/>
                </a:solidFill>
                <a:highlight>
                  <a:srgbClr val="008080"/>
                </a:highlight>
              </a:rPr>
              <a:t>predefinite</a:t>
            </a:r>
            <a:r>
              <a:rPr lang="ro-RO" sz="2400" dirty="0">
                <a:solidFill>
                  <a:srgbClr val="002060"/>
                </a:solidFill>
              </a:rPr>
              <a:t>: clasă, membri ai clasei (date </a:t>
            </a:r>
            <a:r>
              <a:rPr lang="ro-RO" sz="2400" dirty="0" err="1">
                <a:solidFill>
                  <a:srgbClr val="002060"/>
                </a:solidFill>
              </a:rPr>
              <a:t>şi</a:t>
            </a:r>
            <a:r>
              <a:rPr lang="ro-RO" sz="2400" dirty="0">
                <a:solidFill>
                  <a:srgbClr val="002060"/>
                </a:solidFill>
              </a:rPr>
              <a:t> metode), obiecte, biblioteci;</a:t>
            </a:r>
            <a:endParaRPr lang="en-US" sz="2400" dirty="0">
              <a:solidFill>
                <a:srgbClr val="002060"/>
              </a:solidFill>
            </a:endParaRPr>
          </a:p>
          <a:p>
            <a:pPr algn="just">
              <a:lnSpc>
                <a:spcPct val="70000"/>
              </a:lnSpc>
            </a:pPr>
            <a:r>
              <a:rPr lang="ro-RO" sz="2400" dirty="0" err="1">
                <a:solidFill>
                  <a:srgbClr val="002060"/>
                </a:solidFill>
              </a:rPr>
              <a:t>instanțiere</a:t>
            </a:r>
            <a:r>
              <a:rPr lang="ro-RO" sz="2400" dirty="0">
                <a:solidFill>
                  <a:srgbClr val="002060"/>
                </a:solidFill>
              </a:rPr>
              <a:t> a unei clase predefinite, acces la membrii unui obiect.</a:t>
            </a:r>
            <a:endParaRPr lang="en-US" sz="2400" dirty="0">
              <a:solidFill>
                <a:srgbClr val="002060"/>
              </a:solidFill>
            </a:endParaRPr>
          </a:p>
          <a:p>
            <a:pPr algn="just"/>
            <a:endParaRPr lang="ro-RO" sz="2400" dirty="0">
              <a:solidFill>
                <a:srgbClr val="002060"/>
              </a:solidFill>
            </a:endParaRPr>
          </a:p>
          <a:p>
            <a:pPr algn="just"/>
            <a:endParaRPr lang="en-US" sz="2400"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36863050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pic>
        <p:nvPicPr>
          <p:cNvPr id="5" name="Picture 2" descr="D:\1x\Asset 35.png">
            <a:extLst>
              <a:ext uri="{FF2B5EF4-FFF2-40B4-BE49-F238E27FC236}">
                <a16:creationId xmlns:a16="http://schemas.microsoft.com/office/drawing/2014/main" id="{EA706918-C85F-4697-8765-0F2FDF73AD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99" y="113678"/>
            <a:ext cx="1359576" cy="1403837"/>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B24B531C-3434-4200-8ED8-6B15BEA71636}"/>
              </a:ext>
            </a:extLst>
          </p:cNvPr>
          <p:cNvSpPr txBox="1">
            <a:spLocks/>
          </p:cNvSpPr>
          <p:nvPr/>
        </p:nvSpPr>
        <p:spPr>
          <a:xfrm>
            <a:off x="1706174" y="226878"/>
            <a:ext cx="10297758"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CARACTERISTICI ALE DISCIPLINEI/DOMENIULUI</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584200" y="1825625"/>
            <a:ext cx="11074400" cy="4351338"/>
          </a:xfrm>
        </p:spPr>
        <p:txBody>
          <a:bodyPr>
            <a:normAutofit/>
          </a:bodyPr>
          <a:lstStyle/>
          <a:p>
            <a:pPr marL="0" indent="0" algn="just">
              <a:buNone/>
            </a:pPr>
            <a:r>
              <a:rPr lang="ro-RO" sz="2400" dirty="0">
                <a:solidFill>
                  <a:srgbClr val="002060"/>
                </a:solidFill>
              </a:rPr>
              <a:t>Planurile-cadru pentru învățământul liceal cuprind următoarele segmente curriculare: </a:t>
            </a:r>
          </a:p>
          <a:p>
            <a:pPr algn="just"/>
            <a:r>
              <a:rPr lang="ro-RO" sz="2400" dirty="0">
                <a:solidFill>
                  <a:srgbClr val="002060"/>
                </a:solidFill>
              </a:rPr>
              <a:t>trunchi comun (TC) – </a:t>
            </a:r>
            <a:r>
              <a:rPr lang="ro-RO" sz="2400" b="1" dirty="0">
                <a:solidFill>
                  <a:srgbClr val="002060"/>
                </a:solidFill>
              </a:rPr>
              <a:t>TEHNOLOGIA INFORMAȚIEI ȘI A COMUNICAȚIILOR</a:t>
            </a:r>
          </a:p>
          <a:p>
            <a:pPr algn="just"/>
            <a:r>
              <a:rPr lang="ro-RO" sz="2400" dirty="0">
                <a:solidFill>
                  <a:srgbClr val="002060"/>
                </a:solidFill>
              </a:rPr>
              <a:t>curriculum de specialitate (CS) </a:t>
            </a:r>
          </a:p>
          <a:p>
            <a:pPr lvl="1" algn="just"/>
            <a:r>
              <a:rPr lang="ro-RO" sz="2000" dirty="0">
                <a:solidFill>
                  <a:srgbClr val="002060"/>
                </a:solidFill>
              </a:rPr>
              <a:t>o componenta fixă are la bază discipline/module de specialitate și alocări orare stabilite la nivel național, comune tuturor claselor: </a:t>
            </a:r>
            <a:r>
              <a:rPr lang="ro-RO" b="1" dirty="0">
                <a:solidFill>
                  <a:srgbClr val="002060"/>
                </a:solidFill>
              </a:rPr>
              <a:t>INFORMATICĂ</a:t>
            </a:r>
          </a:p>
          <a:p>
            <a:pPr lvl="1" algn="just"/>
            <a:r>
              <a:rPr lang="ro-RO" sz="2000" dirty="0">
                <a:solidFill>
                  <a:srgbClr val="002060"/>
                </a:solidFill>
              </a:rPr>
              <a:t>o componenta flexibilă care, după caz: </a:t>
            </a:r>
          </a:p>
          <a:p>
            <a:pPr lvl="2" algn="just"/>
            <a:r>
              <a:rPr lang="ro-RO" dirty="0">
                <a:solidFill>
                  <a:srgbClr val="002060"/>
                </a:solidFill>
              </a:rPr>
              <a:t>are ancore în disciplinele/modulele obligatorii, parte a trunchiului comun;</a:t>
            </a:r>
          </a:p>
          <a:p>
            <a:pPr lvl="2" algn="just"/>
            <a:r>
              <a:rPr lang="ro-RO" dirty="0">
                <a:solidFill>
                  <a:srgbClr val="002060"/>
                </a:solidFill>
              </a:rPr>
              <a:t>poate fi sprijinit/completat cu opționale de aprofundare, noi discipline sau poate fi valorizat din perspectivă integrată/interdisciplinară, prin oferta națională de opționale sau prin oferta unității de învățământ.</a:t>
            </a:r>
          </a:p>
          <a:p>
            <a:pPr algn="just"/>
            <a:r>
              <a:rPr lang="ro-RO" dirty="0">
                <a:solidFill>
                  <a:srgbClr val="002060"/>
                </a:solidFill>
              </a:rPr>
              <a:t>curriculum la decizia elevului din oferta școlii (CDEOȘ).</a:t>
            </a:r>
          </a:p>
          <a:p>
            <a:pPr lvl="1"/>
            <a:endParaRPr lang="ro-RO" sz="2000" dirty="0">
              <a:solidFill>
                <a:srgbClr val="002060"/>
              </a:solidFill>
            </a:endParaRPr>
          </a:p>
          <a:p>
            <a:endParaRPr lang="ro-RO" sz="2400" dirty="0">
              <a:solidFill>
                <a:srgbClr val="002060"/>
              </a:solidFill>
            </a:endParaRPr>
          </a:p>
        </p:txBody>
      </p:sp>
    </p:spTree>
    <p:extLst>
      <p:ext uri="{BB962C8B-B14F-4D97-AF65-F5344CB8AC3E}">
        <p14:creationId xmlns:p14="http://schemas.microsoft.com/office/powerpoint/2010/main" val="124761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pic>
        <p:nvPicPr>
          <p:cNvPr id="5" name="Picture 2" descr="D:\1x\Asset 35.png">
            <a:extLst>
              <a:ext uri="{FF2B5EF4-FFF2-40B4-BE49-F238E27FC236}">
                <a16:creationId xmlns:a16="http://schemas.microsoft.com/office/drawing/2014/main" id="{EA706918-C85F-4697-8765-0F2FDF73AD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99" y="113678"/>
            <a:ext cx="1359576" cy="1403837"/>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B24B531C-3434-4200-8ED8-6B15BEA71636}"/>
              </a:ext>
            </a:extLst>
          </p:cNvPr>
          <p:cNvSpPr txBox="1">
            <a:spLocks/>
          </p:cNvSpPr>
          <p:nvPr/>
        </p:nvSpPr>
        <p:spPr>
          <a:xfrm>
            <a:off x="1706174" y="226878"/>
            <a:ext cx="10297758"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CARACTERISTICI ALE DISCIPLINEI/DOMENIULUI</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p:txBody>
          <a:bodyPr>
            <a:normAutofit/>
          </a:bodyPr>
          <a:lstStyle/>
          <a:p>
            <a:pPr algn="just"/>
            <a:r>
              <a:rPr lang="ro-RO" sz="2400" dirty="0">
                <a:solidFill>
                  <a:srgbClr val="002060"/>
                </a:solidFill>
              </a:rPr>
              <a:t>Disciplina </a:t>
            </a:r>
            <a:r>
              <a:rPr lang="ro-RO" sz="2400" b="1" dirty="0">
                <a:solidFill>
                  <a:srgbClr val="002060"/>
                </a:solidFill>
              </a:rPr>
              <a:t>TEHNOLOGIA INFORMAȚIEI ȘI A COMUNICAȚIILOR </a:t>
            </a:r>
            <a:r>
              <a:rPr lang="ro-RO" sz="2400" dirty="0">
                <a:solidFill>
                  <a:srgbClr val="002060"/>
                </a:solidFill>
              </a:rPr>
              <a:t>-  obligatorie, studiată pe parcursul învățământului gimnazial (în cadrul disciplinei INFORMATICĂ ȘI TIC) și liceal</a:t>
            </a:r>
          </a:p>
          <a:p>
            <a:pPr algn="just"/>
            <a:r>
              <a:rPr lang="ro-RO" sz="2400" dirty="0">
                <a:solidFill>
                  <a:srgbClr val="002060"/>
                </a:solidFill>
              </a:rPr>
              <a:t>Apartenență la aria curriculară Tehnologii – în principal în relație cu disciplinele ariei, în secundar cu orice altă disciplină – suport în alfabetizarea digitală </a:t>
            </a:r>
          </a:p>
          <a:p>
            <a:r>
              <a:rPr lang="ro-RO" sz="2400" dirty="0">
                <a:solidFill>
                  <a:srgbClr val="002060"/>
                </a:solidFill>
              </a:rPr>
              <a:t>La nivel liceal:</a:t>
            </a:r>
          </a:p>
          <a:p>
            <a:pPr lvl="1" algn="just"/>
            <a:r>
              <a:rPr lang="ro-RO" sz="2000" dirty="0">
                <a:solidFill>
                  <a:srgbClr val="002060"/>
                </a:solidFill>
              </a:rPr>
              <a:t>disciplină de trunchi comun (TC) – studiu asigurat pentru toți elevii din învățământul liceal, clasele a IX-a - a XII-a, indiferent de filieră, profil și domeniu/specializare/calificare profesională</a:t>
            </a:r>
          </a:p>
          <a:p>
            <a:pPr algn="just"/>
            <a:r>
              <a:rPr lang="ro-RO" sz="2400" dirty="0">
                <a:solidFill>
                  <a:srgbClr val="002060"/>
                </a:solidFill>
              </a:rPr>
              <a:t>Corespondență în:</a:t>
            </a:r>
          </a:p>
          <a:p>
            <a:pPr lvl="1" algn="just"/>
            <a:r>
              <a:rPr lang="ro-RO" sz="2000" dirty="0">
                <a:solidFill>
                  <a:srgbClr val="002060"/>
                </a:solidFill>
              </a:rPr>
              <a:t>probă obligatorie a viitorului examen național de bacalaureat (2030), pentru toate filierele, specializările/calificările profesionale – proba C, probă de evaluare a competențelor digitale</a:t>
            </a:r>
          </a:p>
          <a:p>
            <a:pPr lvl="1"/>
            <a:endParaRPr lang="ro-RO" sz="2000" dirty="0">
              <a:solidFill>
                <a:srgbClr val="002060"/>
              </a:solidFill>
            </a:endParaRPr>
          </a:p>
          <a:p>
            <a:endParaRPr lang="ro-RO" sz="2400" dirty="0">
              <a:solidFill>
                <a:srgbClr val="002060"/>
              </a:solidFill>
            </a:endParaRPr>
          </a:p>
        </p:txBody>
      </p:sp>
    </p:spTree>
    <p:extLst>
      <p:ext uri="{BB962C8B-B14F-4D97-AF65-F5344CB8AC3E}">
        <p14:creationId xmlns:p14="http://schemas.microsoft.com/office/powerpoint/2010/main" val="62531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pic>
        <p:nvPicPr>
          <p:cNvPr id="5" name="Picture 2" descr="D:\1x\Asset 35.png">
            <a:extLst>
              <a:ext uri="{FF2B5EF4-FFF2-40B4-BE49-F238E27FC236}">
                <a16:creationId xmlns:a16="http://schemas.microsoft.com/office/drawing/2014/main" id="{EA706918-C85F-4697-8765-0F2FDF73AD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99" y="113678"/>
            <a:ext cx="1359576" cy="1403837"/>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B24B531C-3434-4200-8ED8-6B15BEA71636}"/>
              </a:ext>
            </a:extLst>
          </p:cNvPr>
          <p:cNvSpPr txBox="1">
            <a:spLocks/>
          </p:cNvSpPr>
          <p:nvPr/>
        </p:nvSpPr>
        <p:spPr>
          <a:xfrm>
            <a:off x="1706174" y="226878"/>
            <a:ext cx="10297758"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CARACTERISTICI ALE DISCIPLINEI/DOMENIULUI</a:t>
            </a: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173299" y="1825624"/>
            <a:ext cx="11830633" cy="4918697"/>
          </a:xfrm>
        </p:spPr>
        <p:txBody>
          <a:bodyPr>
            <a:normAutofit/>
          </a:bodyPr>
          <a:lstStyle/>
          <a:p>
            <a:pPr algn="just"/>
            <a:r>
              <a:rPr lang="ro-RO" sz="2400" dirty="0">
                <a:solidFill>
                  <a:srgbClr val="002060"/>
                </a:solidFill>
              </a:rPr>
              <a:t>Disciplina </a:t>
            </a:r>
            <a:r>
              <a:rPr lang="ro-RO" sz="2400" b="1" dirty="0">
                <a:solidFill>
                  <a:srgbClr val="002060"/>
                </a:solidFill>
              </a:rPr>
              <a:t>INFORMATICĂ</a:t>
            </a:r>
            <a:r>
              <a:rPr lang="ro-RO" sz="2400" dirty="0">
                <a:solidFill>
                  <a:srgbClr val="002060"/>
                </a:solidFill>
              </a:rPr>
              <a:t> -  obligatorie, studiată pe parcursul învățământului gimnazial (în cadrul disciplinei INFORMATICĂ ȘI TIC) și liceal</a:t>
            </a:r>
          </a:p>
          <a:p>
            <a:pPr algn="just"/>
            <a:r>
              <a:rPr lang="ro-RO" sz="2400" dirty="0">
                <a:solidFill>
                  <a:srgbClr val="002060"/>
                </a:solidFill>
              </a:rPr>
              <a:t>Apartenență la aria curriculară Tehnologii – în principal în relație cu disciplinele ariei și disciplina matematică, în secundar cu orice altă disciplină – suport în alfabetizarea digitală </a:t>
            </a:r>
          </a:p>
          <a:p>
            <a:r>
              <a:rPr lang="ro-RO" sz="2400" dirty="0">
                <a:solidFill>
                  <a:srgbClr val="002060"/>
                </a:solidFill>
              </a:rPr>
              <a:t>La nivel liceal:</a:t>
            </a:r>
          </a:p>
          <a:p>
            <a:pPr lvl="1" algn="just"/>
            <a:r>
              <a:rPr lang="ro-RO" sz="2000" dirty="0">
                <a:solidFill>
                  <a:srgbClr val="002060"/>
                </a:solidFill>
              </a:rPr>
              <a:t>disciplină de curriculum de specialitate (CS) – studiu asigurat diferențiat, în funcție de filieră, profil și domeniu/specializare: </a:t>
            </a:r>
          </a:p>
          <a:p>
            <a:pPr lvl="2" algn="just"/>
            <a:r>
              <a:rPr lang="ro-RO" sz="1600" dirty="0">
                <a:solidFill>
                  <a:srgbClr val="002060"/>
                </a:solidFill>
              </a:rPr>
              <a:t>filiera teoretică, profil real, specializarea matematică-informatică (clasele a IX-a - a XII-a), cu posibilitate de studiu intensiv (clasele a IX-a – a XII-a)</a:t>
            </a:r>
          </a:p>
          <a:p>
            <a:pPr lvl="2" algn="just"/>
            <a:r>
              <a:rPr lang="ro-RO" sz="1600" dirty="0">
                <a:solidFill>
                  <a:srgbClr val="002060"/>
                </a:solidFill>
              </a:rPr>
              <a:t>filiera teoretică, profil real, specializarea științe ale naturii (clasele a IX-a – a X-a) ;</a:t>
            </a:r>
          </a:p>
          <a:p>
            <a:pPr lvl="2" algn="just"/>
            <a:r>
              <a:rPr lang="ro-RO" sz="1600" dirty="0">
                <a:solidFill>
                  <a:srgbClr val="002060"/>
                </a:solidFill>
              </a:rPr>
              <a:t>filiera vocațională, profil militar, specializare matematică-informatică militară (clasele a IX-a – a XII-a) .</a:t>
            </a:r>
          </a:p>
          <a:p>
            <a:r>
              <a:rPr lang="ro-RO" sz="2400" dirty="0">
                <a:solidFill>
                  <a:srgbClr val="002060"/>
                </a:solidFill>
              </a:rPr>
              <a:t>Corespondență în:</a:t>
            </a:r>
          </a:p>
          <a:p>
            <a:pPr lvl="1" algn="just"/>
            <a:r>
              <a:rPr lang="ro-RO" sz="2000" dirty="0">
                <a:solidFill>
                  <a:srgbClr val="002060"/>
                </a:solidFill>
              </a:rPr>
              <a:t>probă a viitorului examen național de bacalaureat (2030): la alegere, în funcție de filieră, profil și domeniu/specializare – proba E</a:t>
            </a:r>
          </a:p>
          <a:p>
            <a:pPr lvl="1"/>
            <a:endParaRPr lang="ro-RO" sz="2000" dirty="0">
              <a:solidFill>
                <a:srgbClr val="002060"/>
              </a:solidFill>
            </a:endParaRPr>
          </a:p>
          <a:p>
            <a:pPr lvl="1"/>
            <a:endParaRPr lang="ro-RO" sz="2000" dirty="0">
              <a:solidFill>
                <a:srgbClr val="002060"/>
              </a:solidFill>
            </a:endParaRPr>
          </a:p>
          <a:p>
            <a:endParaRPr lang="ro-RO" sz="2400" dirty="0">
              <a:solidFill>
                <a:srgbClr val="002060"/>
              </a:solidFill>
            </a:endParaRPr>
          </a:p>
        </p:txBody>
      </p:sp>
    </p:spTree>
    <p:extLst>
      <p:ext uri="{BB962C8B-B14F-4D97-AF65-F5344CB8AC3E}">
        <p14:creationId xmlns:p14="http://schemas.microsoft.com/office/powerpoint/2010/main" val="37172592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0" name="Flowchart: Process 109">
            <a:extLst>
              <a:ext uri="{FF2B5EF4-FFF2-40B4-BE49-F238E27FC236}">
                <a16:creationId xmlns:a16="http://schemas.microsoft.com/office/drawing/2014/main" id="{4F69EB4A-475B-4D43-AF87-D4A3F6EB20AE}"/>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0" name="Rectangle 9">
            <a:extLst>
              <a:ext uri="{FF2B5EF4-FFF2-40B4-BE49-F238E27FC236}">
                <a16:creationId xmlns:a16="http://schemas.microsoft.com/office/drawing/2014/main" id="{7E4D3E1B-3C9E-4E5C-976B-078FD7BF03E2}"/>
              </a:ext>
            </a:extLst>
          </p:cNvPr>
          <p:cNvSpPr/>
          <p:nvPr/>
        </p:nvSpPr>
        <p:spPr>
          <a:xfrm>
            <a:off x="1821349" y="4510170"/>
            <a:ext cx="8570068" cy="220807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 name="Rectangle 7">
            <a:extLst>
              <a:ext uri="{FF2B5EF4-FFF2-40B4-BE49-F238E27FC236}">
                <a16:creationId xmlns:a16="http://schemas.microsoft.com/office/drawing/2014/main" id="{606DD41C-27AD-4C22-865F-9B30CE8AFF93}"/>
              </a:ext>
            </a:extLst>
          </p:cNvPr>
          <p:cNvSpPr/>
          <p:nvPr/>
        </p:nvSpPr>
        <p:spPr>
          <a:xfrm>
            <a:off x="1793132" y="1859670"/>
            <a:ext cx="8570068" cy="2390944"/>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dirty="0"/>
          </a:p>
        </p:txBody>
      </p:sp>
      <p:pic>
        <p:nvPicPr>
          <p:cNvPr id="5" name="Picture 2" descr="D:\1x\Asset 35.png">
            <a:extLst>
              <a:ext uri="{FF2B5EF4-FFF2-40B4-BE49-F238E27FC236}">
                <a16:creationId xmlns:a16="http://schemas.microsoft.com/office/drawing/2014/main" id="{EA706918-C85F-4697-8765-0F2FDF73AD1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3299" y="113678"/>
            <a:ext cx="1359576" cy="1403837"/>
          </a:xfrm>
          <a:prstGeom prst="rect">
            <a:avLst/>
          </a:prstGeom>
          <a:noFill/>
          <a:extLst>
            <a:ext uri="{909E8E84-426E-40DD-AFC4-6F175D3DCCD1}">
              <a14:hiddenFill xmlns:a14="http://schemas.microsoft.com/office/drawing/2010/main">
                <a:solidFill>
                  <a:srgbClr val="FFFFFF"/>
                </a:solidFill>
              </a14:hiddenFill>
            </a:ext>
          </a:extLst>
        </p:spPr>
      </p:pic>
      <p:sp>
        <p:nvSpPr>
          <p:cNvPr id="11" name="Subtitle 2">
            <a:extLst>
              <a:ext uri="{FF2B5EF4-FFF2-40B4-BE49-F238E27FC236}">
                <a16:creationId xmlns:a16="http://schemas.microsoft.com/office/drawing/2014/main" id="{B24B531C-3434-4200-8ED8-6B15BEA71636}"/>
              </a:ext>
            </a:extLst>
          </p:cNvPr>
          <p:cNvSpPr txBox="1">
            <a:spLocks/>
          </p:cNvSpPr>
          <p:nvPr/>
        </p:nvSpPr>
        <p:spPr>
          <a:xfrm>
            <a:off x="1706174" y="226878"/>
            <a:ext cx="10297758"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PREZENTARE GENERALĂ A PROGRAMELOR ȘCOLARE</a:t>
            </a:r>
          </a:p>
          <a:p>
            <a:r>
              <a:rPr lang="ro-RO" dirty="0">
                <a:solidFill>
                  <a:schemeClr val="bg2"/>
                </a:solidFill>
              </a:rPr>
              <a:t>RELAȚII ÎNTRE ELEMENTELE PROGRAMEI</a:t>
            </a:r>
          </a:p>
        </p:txBody>
      </p:sp>
      <p:sp>
        <p:nvSpPr>
          <p:cNvPr id="9" name="Rectangle: Rounded Corners 8">
            <a:extLst>
              <a:ext uri="{FF2B5EF4-FFF2-40B4-BE49-F238E27FC236}">
                <a16:creationId xmlns:a16="http://schemas.microsoft.com/office/drawing/2014/main" id="{E20B7A96-221E-4044-B523-8F9775157E8F}"/>
              </a:ext>
            </a:extLst>
          </p:cNvPr>
          <p:cNvSpPr/>
          <p:nvPr/>
        </p:nvSpPr>
        <p:spPr>
          <a:xfrm>
            <a:off x="2646822" y="2430788"/>
            <a:ext cx="6887183" cy="359614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 name="Content Placeholder 6">
            <a:extLst>
              <a:ext uri="{FF2B5EF4-FFF2-40B4-BE49-F238E27FC236}">
                <a16:creationId xmlns:a16="http://schemas.microsoft.com/office/drawing/2014/main" id="{3A0B191E-DB05-49E9-B7E5-5F56178EDECA}"/>
              </a:ext>
            </a:extLst>
          </p:cNvPr>
          <p:cNvSpPr>
            <a:spLocks noGrp="1"/>
          </p:cNvSpPr>
          <p:nvPr>
            <p:ph idx="1"/>
          </p:nvPr>
        </p:nvSpPr>
        <p:spPr>
          <a:xfrm>
            <a:off x="1793132" y="1860042"/>
            <a:ext cx="8570069" cy="542689"/>
          </a:xfrm>
        </p:spPr>
        <p:txBody>
          <a:bodyPr/>
          <a:lstStyle/>
          <a:p>
            <a:pPr marL="0" indent="0" algn="ctr">
              <a:buNone/>
            </a:pPr>
            <a:r>
              <a:rPr lang="ro-RO" dirty="0">
                <a:solidFill>
                  <a:schemeClr val="bg2"/>
                </a:solidFill>
              </a:rPr>
              <a:t>NOTĂ DE PREZENTARE</a:t>
            </a:r>
          </a:p>
        </p:txBody>
      </p:sp>
      <p:sp>
        <p:nvSpPr>
          <p:cNvPr id="12" name="Content Placeholder 6">
            <a:extLst>
              <a:ext uri="{FF2B5EF4-FFF2-40B4-BE49-F238E27FC236}">
                <a16:creationId xmlns:a16="http://schemas.microsoft.com/office/drawing/2014/main" id="{00EBD776-D286-4F5F-8A88-F13B0A48839A}"/>
              </a:ext>
            </a:extLst>
          </p:cNvPr>
          <p:cNvSpPr txBox="1">
            <a:spLocks/>
          </p:cNvSpPr>
          <p:nvPr/>
        </p:nvSpPr>
        <p:spPr>
          <a:xfrm>
            <a:off x="1793131" y="6141245"/>
            <a:ext cx="8570069" cy="542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ro-RO" dirty="0">
                <a:solidFill>
                  <a:schemeClr val="bg2"/>
                </a:solidFill>
              </a:rPr>
              <a:t>SUGESTII METODOLOGICE</a:t>
            </a:r>
          </a:p>
        </p:txBody>
      </p:sp>
      <p:sp>
        <p:nvSpPr>
          <p:cNvPr id="13" name="Rectangle: Rounded Corners 12">
            <a:extLst>
              <a:ext uri="{FF2B5EF4-FFF2-40B4-BE49-F238E27FC236}">
                <a16:creationId xmlns:a16="http://schemas.microsoft.com/office/drawing/2014/main" id="{5B93630A-40A2-46DB-8964-1C5A1B4A0B41}"/>
              </a:ext>
            </a:extLst>
          </p:cNvPr>
          <p:cNvSpPr/>
          <p:nvPr/>
        </p:nvSpPr>
        <p:spPr>
          <a:xfrm>
            <a:off x="2848584" y="2594819"/>
            <a:ext cx="6524018" cy="3291042"/>
          </a:xfrm>
          <a:prstGeom prst="roundRect">
            <a:avLst>
              <a:gd name="adj" fmla="val 3364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4" name="Content Placeholder 6">
            <a:extLst>
              <a:ext uri="{FF2B5EF4-FFF2-40B4-BE49-F238E27FC236}">
                <a16:creationId xmlns:a16="http://schemas.microsoft.com/office/drawing/2014/main" id="{C3065193-3E3D-42B3-B82F-07592C2DF4E0}"/>
              </a:ext>
            </a:extLst>
          </p:cNvPr>
          <p:cNvSpPr txBox="1">
            <a:spLocks/>
          </p:cNvSpPr>
          <p:nvPr/>
        </p:nvSpPr>
        <p:spPr>
          <a:xfrm>
            <a:off x="3390087" y="2722196"/>
            <a:ext cx="3837564" cy="5426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dirty="0">
                <a:solidFill>
                  <a:schemeClr val="bg2"/>
                </a:solidFill>
              </a:rPr>
              <a:t>COMPETENȚE GENERALE</a:t>
            </a:r>
          </a:p>
        </p:txBody>
      </p:sp>
      <p:sp>
        <p:nvSpPr>
          <p:cNvPr id="15" name="Content Placeholder 6">
            <a:extLst>
              <a:ext uri="{FF2B5EF4-FFF2-40B4-BE49-F238E27FC236}">
                <a16:creationId xmlns:a16="http://schemas.microsoft.com/office/drawing/2014/main" id="{FC8D9D95-DFC7-4CF7-843A-372FFC7F0B16}"/>
              </a:ext>
            </a:extLst>
          </p:cNvPr>
          <p:cNvSpPr txBox="1">
            <a:spLocks/>
          </p:cNvSpPr>
          <p:nvPr/>
        </p:nvSpPr>
        <p:spPr>
          <a:xfrm>
            <a:off x="3444253" y="5210519"/>
            <a:ext cx="5173493" cy="7497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ro-RO" sz="1800" dirty="0">
                <a:solidFill>
                  <a:schemeClr val="bg2"/>
                </a:solidFill>
              </a:rPr>
              <a:t>DOMENII DE CONȚINUT </a:t>
            </a:r>
          </a:p>
          <a:p>
            <a:pPr marL="0" indent="0">
              <a:buFont typeface="Arial" panose="020B0604020202020204" pitchFamily="34" charset="0"/>
              <a:buNone/>
            </a:pPr>
            <a:r>
              <a:rPr lang="ro-RO" sz="1800" dirty="0">
                <a:solidFill>
                  <a:schemeClr val="bg2"/>
                </a:solidFill>
              </a:rPr>
              <a:t>ȘI CONȚINUTURI</a:t>
            </a:r>
          </a:p>
        </p:txBody>
      </p:sp>
      <p:pic>
        <p:nvPicPr>
          <p:cNvPr id="19" name="Picture 18">
            <a:extLst>
              <a:ext uri="{FF2B5EF4-FFF2-40B4-BE49-F238E27FC236}">
                <a16:creationId xmlns:a16="http://schemas.microsoft.com/office/drawing/2014/main" id="{F003DE85-BF08-4C53-91A2-C9B82DAE5CE5}"/>
              </a:ext>
            </a:extLst>
          </p:cNvPr>
          <p:cNvPicPr>
            <a:picLocks noChangeAspect="1"/>
          </p:cNvPicPr>
          <p:nvPr/>
        </p:nvPicPr>
        <p:blipFill rotWithShape="1">
          <a:blip r:embed="rId3"/>
          <a:srcRect t="32233" b="30552"/>
          <a:stretch/>
        </p:blipFill>
        <p:spPr>
          <a:xfrm>
            <a:off x="2844150" y="3698823"/>
            <a:ext cx="6523285" cy="1225174"/>
          </a:xfrm>
          <a:prstGeom prst="rect">
            <a:avLst/>
          </a:prstGeom>
        </p:spPr>
      </p:pic>
      <p:sp>
        <p:nvSpPr>
          <p:cNvPr id="22" name="Rectangle: Rounded Corners 21">
            <a:extLst>
              <a:ext uri="{FF2B5EF4-FFF2-40B4-BE49-F238E27FC236}">
                <a16:creationId xmlns:a16="http://schemas.microsoft.com/office/drawing/2014/main" id="{FC0235F6-B363-4660-AD85-0FDA103AA7E5}"/>
              </a:ext>
            </a:extLst>
          </p:cNvPr>
          <p:cNvSpPr/>
          <p:nvPr/>
        </p:nvSpPr>
        <p:spPr>
          <a:xfrm>
            <a:off x="3297677" y="3346315"/>
            <a:ext cx="5554493" cy="5529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3" name="Rectangle: Rounded Corners 22">
            <a:extLst>
              <a:ext uri="{FF2B5EF4-FFF2-40B4-BE49-F238E27FC236}">
                <a16:creationId xmlns:a16="http://schemas.microsoft.com/office/drawing/2014/main" id="{E46E60BD-093A-465B-A08B-ACB04EB1F435}"/>
              </a:ext>
            </a:extLst>
          </p:cNvPr>
          <p:cNvSpPr/>
          <p:nvPr/>
        </p:nvSpPr>
        <p:spPr>
          <a:xfrm>
            <a:off x="3297674" y="4678574"/>
            <a:ext cx="5554493" cy="55296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0" name="Rectangle: Rounded Corners 19">
            <a:extLst>
              <a:ext uri="{FF2B5EF4-FFF2-40B4-BE49-F238E27FC236}">
                <a16:creationId xmlns:a16="http://schemas.microsoft.com/office/drawing/2014/main" id="{1E06725C-9142-4A71-9AE0-167CDD284D68}"/>
              </a:ext>
            </a:extLst>
          </p:cNvPr>
          <p:cNvSpPr/>
          <p:nvPr/>
        </p:nvSpPr>
        <p:spPr>
          <a:xfrm>
            <a:off x="3394953" y="3428999"/>
            <a:ext cx="5369668" cy="82043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1" name="Rectangle: Rounded Corners 20">
            <a:extLst>
              <a:ext uri="{FF2B5EF4-FFF2-40B4-BE49-F238E27FC236}">
                <a16:creationId xmlns:a16="http://schemas.microsoft.com/office/drawing/2014/main" id="{BB4A670C-FA48-477F-9BBE-A86D0D575B36}"/>
              </a:ext>
            </a:extLst>
          </p:cNvPr>
          <p:cNvSpPr/>
          <p:nvPr/>
        </p:nvSpPr>
        <p:spPr>
          <a:xfrm>
            <a:off x="3390087" y="4348552"/>
            <a:ext cx="5369668" cy="820437"/>
          </a:xfrm>
          <a:prstGeom prst="round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4" name="TextBox 23">
            <a:extLst>
              <a:ext uri="{FF2B5EF4-FFF2-40B4-BE49-F238E27FC236}">
                <a16:creationId xmlns:a16="http://schemas.microsoft.com/office/drawing/2014/main" id="{BB3BE403-2101-421A-AF9E-FCCACDB3E58A}"/>
              </a:ext>
            </a:extLst>
          </p:cNvPr>
          <p:cNvSpPr txBox="1"/>
          <p:nvPr/>
        </p:nvSpPr>
        <p:spPr>
          <a:xfrm>
            <a:off x="3453905" y="3525967"/>
            <a:ext cx="2490281" cy="646331"/>
          </a:xfrm>
          <a:prstGeom prst="rect">
            <a:avLst/>
          </a:prstGeom>
          <a:noFill/>
        </p:spPr>
        <p:txBody>
          <a:bodyPr wrap="square" rtlCol="0">
            <a:spAutoFit/>
          </a:bodyPr>
          <a:lstStyle/>
          <a:p>
            <a:r>
              <a:rPr lang="ro-RO" dirty="0">
                <a:solidFill>
                  <a:schemeClr val="bg2"/>
                </a:solidFill>
              </a:rPr>
              <a:t>COMPETENȚE </a:t>
            </a:r>
          </a:p>
          <a:p>
            <a:r>
              <a:rPr lang="ro-RO" dirty="0">
                <a:solidFill>
                  <a:schemeClr val="bg2"/>
                </a:solidFill>
              </a:rPr>
              <a:t>SPECIFICE</a:t>
            </a:r>
          </a:p>
        </p:txBody>
      </p:sp>
      <p:sp>
        <p:nvSpPr>
          <p:cNvPr id="25" name="TextBox 24">
            <a:extLst>
              <a:ext uri="{FF2B5EF4-FFF2-40B4-BE49-F238E27FC236}">
                <a16:creationId xmlns:a16="http://schemas.microsoft.com/office/drawing/2014/main" id="{A2C2907A-7069-4C46-AE16-E419CA532020}"/>
              </a:ext>
            </a:extLst>
          </p:cNvPr>
          <p:cNvSpPr txBox="1"/>
          <p:nvPr/>
        </p:nvSpPr>
        <p:spPr>
          <a:xfrm>
            <a:off x="3453904" y="4419398"/>
            <a:ext cx="2490281" cy="646331"/>
          </a:xfrm>
          <a:prstGeom prst="rect">
            <a:avLst/>
          </a:prstGeom>
          <a:noFill/>
        </p:spPr>
        <p:txBody>
          <a:bodyPr wrap="square" rtlCol="0">
            <a:spAutoFit/>
          </a:bodyPr>
          <a:lstStyle/>
          <a:p>
            <a:r>
              <a:rPr lang="ro-RO" dirty="0">
                <a:solidFill>
                  <a:schemeClr val="bg2"/>
                </a:solidFill>
              </a:rPr>
              <a:t>EXEMPLE DE ACTIVITĂȚI DE ÎNVĂȚARE</a:t>
            </a:r>
          </a:p>
        </p:txBody>
      </p:sp>
      <p:sp>
        <p:nvSpPr>
          <p:cNvPr id="27" name="Oval 26">
            <a:extLst>
              <a:ext uri="{FF2B5EF4-FFF2-40B4-BE49-F238E27FC236}">
                <a16:creationId xmlns:a16="http://schemas.microsoft.com/office/drawing/2014/main" id="{8D19221E-0637-4C8E-AF76-02466A65D3B0}"/>
              </a:ext>
            </a:extLst>
          </p:cNvPr>
          <p:cNvSpPr/>
          <p:nvPr/>
        </p:nvSpPr>
        <p:spPr>
          <a:xfrm>
            <a:off x="7198470" y="2750255"/>
            <a:ext cx="439363" cy="428768"/>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8" name="Oval 27">
            <a:extLst>
              <a:ext uri="{FF2B5EF4-FFF2-40B4-BE49-F238E27FC236}">
                <a16:creationId xmlns:a16="http://schemas.microsoft.com/office/drawing/2014/main" id="{45677E16-7C1C-486D-8625-000AC309F199}"/>
              </a:ext>
            </a:extLst>
          </p:cNvPr>
          <p:cNvSpPr/>
          <p:nvPr/>
        </p:nvSpPr>
        <p:spPr>
          <a:xfrm>
            <a:off x="7656480" y="2749736"/>
            <a:ext cx="439363" cy="428768"/>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29" name="Oval 28">
            <a:extLst>
              <a:ext uri="{FF2B5EF4-FFF2-40B4-BE49-F238E27FC236}">
                <a16:creationId xmlns:a16="http://schemas.microsoft.com/office/drawing/2014/main" id="{B72989C2-AAC9-47D4-8B74-417F7CE88087}"/>
              </a:ext>
            </a:extLst>
          </p:cNvPr>
          <p:cNvSpPr/>
          <p:nvPr/>
        </p:nvSpPr>
        <p:spPr>
          <a:xfrm>
            <a:off x="8095843" y="2756921"/>
            <a:ext cx="439363" cy="428768"/>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0" name="Oval 29">
            <a:extLst>
              <a:ext uri="{FF2B5EF4-FFF2-40B4-BE49-F238E27FC236}">
                <a16:creationId xmlns:a16="http://schemas.microsoft.com/office/drawing/2014/main" id="{8F2F9149-0642-4189-AEE5-1315066A91E5}"/>
              </a:ext>
            </a:extLst>
          </p:cNvPr>
          <p:cNvSpPr/>
          <p:nvPr/>
        </p:nvSpPr>
        <p:spPr>
          <a:xfrm>
            <a:off x="8563580" y="3021531"/>
            <a:ext cx="153209" cy="156974"/>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2" name="Oval 31">
            <a:extLst>
              <a:ext uri="{FF2B5EF4-FFF2-40B4-BE49-F238E27FC236}">
                <a16:creationId xmlns:a16="http://schemas.microsoft.com/office/drawing/2014/main" id="{0CCF25AE-0F28-4BB6-994B-8EE3F59ABAB5}"/>
              </a:ext>
            </a:extLst>
          </p:cNvPr>
          <p:cNvSpPr/>
          <p:nvPr/>
        </p:nvSpPr>
        <p:spPr>
          <a:xfrm>
            <a:off x="8722265" y="3028715"/>
            <a:ext cx="153209" cy="156974"/>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3" name="Oval 32">
            <a:extLst>
              <a:ext uri="{FF2B5EF4-FFF2-40B4-BE49-F238E27FC236}">
                <a16:creationId xmlns:a16="http://schemas.microsoft.com/office/drawing/2014/main" id="{0ADFAC2B-D719-4F6C-A53A-FD34A6BBD0C3}"/>
              </a:ext>
            </a:extLst>
          </p:cNvPr>
          <p:cNvSpPr/>
          <p:nvPr/>
        </p:nvSpPr>
        <p:spPr>
          <a:xfrm>
            <a:off x="8887430" y="3026275"/>
            <a:ext cx="153209" cy="156974"/>
          </a:xfrm>
          <a:prstGeom prst="ellipse">
            <a:avLst/>
          </a:prstGeom>
          <a:solidFill>
            <a:srgbClr val="00B05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8" name="Oval 37">
            <a:extLst>
              <a:ext uri="{FF2B5EF4-FFF2-40B4-BE49-F238E27FC236}">
                <a16:creationId xmlns:a16="http://schemas.microsoft.com/office/drawing/2014/main" id="{A58A9690-F743-47EC-AF95-96A5AFF64841}"/>
              </a:ext>
            </a:extLst>
          </p:cNvPr>
          <p:cNvSpPr/>
          <p:nvPr/>
        </p:nvSpPr>
        <p:spPr>
          <a:xfrm>
            <a:off x="8178957" y="3571022"/>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39" name="Oval 38">
            <a:extLst>
              <a:ext uri="{FF2B5EF4-FFF2-40B4-BE49-F238E27FC236}">
                <a16:creationId xmlns:a16="http://schemas.microsoft.com/office/drawing/2014/main" id="{619338AE-FE91-41FF-9C01-2A386086E51C}"/>
              </a:ext>
            </a:extLst>
          </p:cNvPr>
          <p:cNvSpPr/>
          <p:nvPr/>
        </p:nvSpPr>
        <p:spPr>
          <a:xfrm>
            <a:off x="8405095" y="3564010"/>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0" name="Oval 39">
            <a:extLst>
              <a:ext uri="{FF2B5EF4-FFF2-40B4-BE49-F238E27FC236}">
                <a16:creationId xmlns:a16="http://schemas.microsoft.com/office/drawing/2014/main" id="{50F3B8D5-C0F7-4EE4-922E-61334B74EF59}"/>
              </a:ext>
            </a:extLst>
          </p:cNvPr>
          <p:cNvSpPr/>
          <p:nvPr/>
        </p:nvSpPr>
        <p:spPr>
          <a:xfrm>
            <a:off x="8178957" y="3801153"/>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1" name="Oval 40">
            <a:extLst>
              <a:ext uri="{FF2B5EF4-FFF2-40B4-BE49-F238E27FC236}">
                <a16:creationId xmlns:a16="http://schemas.microsoft.com/office/drawing/2014/main" id="{EF2320E7-D502-46E5-909B-94E432EADEA0}"/>
              </a:ext>
            </a:extLst>
          </p:cNvPr>
          <p:cNvSpPr/>
          <p:nvPr/>
        </p:nvSpPr>
        <p:spPr>
          <a:xfrm>
            <a:off x="8408347" y="3801153"/>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2" name="Oval 41">
            <a:extLst>
              <a:ext uri="{FF2B5EF4-FFF2-40B4-BE49-F238E27FC236}">
                <a16:creationId xmlns:a16="http://schemas.microsoft.com/office/drawing/2014/main" id="{5B5E6B2B-62D9-4682-9AF6-8C64FD8EAB7B}"/>
              </a:ext>
            </a:extLst>
          </p:cNvPr>
          <p:cNvSpPr/>
          <p:nvPr/>
        </p:nvSpPr>
        <p:spPr>
          <a:xfrm>
            <a:off x="7585759" y="3581198"/>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3" name="Oval 42">
            <a:extLst>
              <a:ext uri="{FF2B5EF4-FFF2-40B4-BE49-F238E27FC236}">
                <a16:creationId xmlns:a16="http://schemas.microsoft.com/office/drawing/2014/main" id="{D09C10E0-C8E9-48B2-8E5C-669EF94F05E3}"/>
              </a:ext>
            </a:extLst>
          </p:cNvPr>
          <p:cNvSpPr/>
          <p:nvPr/>
        </p:nvSpPr>
        <p:spPr>
          <a:xfrm>
            <a:off x="7811897" y="3574186"/>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4" name="Oval 43">
            <a:extLst>
              <a:ext uri="{FF2B5EF4-FFF2-40B4-BE49-F238E27FC236}">
                <a16:creationId xmlns:a16="http://schemas.microsoft.com/office/drawing/2014/main" id="{E477F922-B096-4071-A8E8-CC4A221850D3}"/>
              </a:ext>
            </a:extLst>
          </p:cNvPr>
          <p:cNvSpPr/>
          <p:nvPr/>
        </p:nvSpPr>
        <p:spPr>
          <a:xfrm>
            <a:off x="7585759" y="3811329"/>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5" name="Oval 44">
            <a:extLst>
              <a:ext uri="{FF2B5EF4-FFF2-40B4-BE49-F238E27FC236}">
                <a16:creationId xmlns:a16="http://schemas.microsoft.com/office/drawing/2014/main" id="{61B9EE7A-3804-4CF0-BC01-303AFCE7F2D7}"/>
              </a:ext>
            </a:extLst>
          </p:cNvPr>
          <p:cNvSpPr/>
          <p:nvPr/>
        </p:nvSpPr>
        <p:spPr>
          <a:xfrm>
            <a:off x="7815149" y="3811329"/>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6" name="Oval 45">
            <a:extLst>
              <a:ext uri="{FF2B5EF4-FFF2-40B4-BE49-F238E27FC236}">
                <a16:creationId xmlns:a16="http://schemas.microsoft.com/office/drawing/2014/main" id="{A7904612-CCF4-41B1-9E3F-645F3A0160CB}"/>
              </a:ext>
            </a:extLst>
          </p:cNvPr>
          <p:cNvSpPr/>
          <p:nvPr/>
        </p:nvSpPr>
        <p:spPr>
          <a:xfrm>
            <a:off x="6992561" y="3571022"/>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7" name="Oval 46">
            <a:extLst>
              <a:ext uri="{FF2B5EF4-FFF2-40B4-BE49-F238E27FC236}">
                <a16:creationId xmlns:a16="http://schemas.microsoft.com/office/drawing/2014/main" id="{8F18B911-E1E4-4CF7-B8DD-B4D5DDF53A1C}"/>
              </a:ext>
            </a:extLst>
          </p:cNvPr>
          <p:cNvSpPr/>
          <p:nvPr/>
        </p:nvSpPr>
        <p:spPr>
          <a:xfrm>
            <a:off x="7218699" y="3564010"/>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8" name="Oval 47">
            <a:extLst>
              <a:ext uri="{FF2B5EF4-FFF2-40B4-BE49-F238E27FC236}">
                <a16:creationId xmlns:a16="http://schemas.microsoft.com/office/drawing/2014/main" id="{F04321CA-61F6-46C8-A3EB-F8478A7AED0F}"/>
              </a:ext>
            </a:extLst>
          </p:cNvPr>
          <p:cNvSpPr/>
          <p:nvPr/>
        </p:nvSpPr>
        <p:spPr>
          <a:xfrm>
            <a:off x="6992561" y="3801153"/>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49" name="Oval 48">
            <a:extLst>
              <a:ext uri="{FF2B5EF4-FFF2-40B4-BE49-F238E27FC236}">
                <a16:creationId xmlns:a16="http://schemas.microsoft.com/office/drawing/2014/main" id="{CD78A9A0-FCA2-4086-8A49-4EC03404EED7}"/>
              </a:ext>
            </a:extLst>
          </p:cNvPr>
          <p:cNvSpPr/>
          <p:nvPr/>
        </p:nvSpPr>
        <p:spPr>
          <a:xfrm>
            <a:off x="7221951" y="3801153"/>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4" name="Oval 53">
            <a:extLst>
              <a:ext uri="{FF2B5EF4-FFF2-40B4-BE49-F238E27FC236}">
                <a16:creationId xmlns:a16="http://schemas.microsoft.com/office/drawing/2014/main" id="{55D5B4EE-A5F7-4CE3-9E5C-5BE9E6E1EF43}"/>
              </a:ext>
            </a:extLst>
          </p:cNvPr>
          <p:cNvSpPr/>
          <p:nvPr/>
        </p:nvSpPr>
        <p:spPr>
          <a:xfrm>
            <a:off x="6403645" y="3588208"/>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5" name="Oval 54">
            <a:extLst>
              <a:ext uri="{FF2B5EF4-FFF2-40B4-BE49-F238E27FC236}">
                <a16:creationId xmlns:a16="http://schemas.microsoft.com/office/drawing/2014/main" id="{3CD7A6C1-FAC6-4072-8AA2-1D2352206EDB}"/>
              </a:ext>
            </a:extLst>
          </p:cNvPr>
          <p:cNvSpPr/>
          <p:nvPr/>
        </p:nvSpPr>
        <p:spPr>
          <a:xfrm>
            <a:off x="6629783" y="3581196"/>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6" name="Oval 55">
            <a:extLst>
              <a:ext uri="{FF2B5EF4-FFF2-40B4-BE49-F238E27FC236}">
                <a16:creationId xmlns:a16="http://schemas.microsoft.com/office/drawing/2014/main" id="{3EF4A7F4-31F7-4B0C-830E-120788997B86}"/>
              </a:ext>
            </a:extLst>
          </p:cNvPr>
          <p:cNvSpPr/>
          <p:nvPr/>
        </p:nvSpPr>
        <p:spPr>
          <a:xfrm>
            <a:off x="6403645" y="3818339"/>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7" name="Oval 56">
            <a:extLst>
              <a:ext uri="{FF2B5EF4-FFF2-40B4-BE49-F238E27FC236}">
                <a16:creationId xmlns:a16="http://schemas.microsoft.com/office/drawing/2014/main" id="{7A97F232-3C96-493E-8EF7-E81CC926F92C}"/>
              </a:ext>
            </a:extLst>
          </p:cNvPr>
          <p:cNvSpPr/>
          <p:nvPr/>
        </p:nvSpPr>
        <p:spPr>
          <a:xfrm>
            <a:off x="6633035" y="3818339"/>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8" name="Oval 57">
            <a:extLst>
              <a:ext uri="{FF2B5EF4-FFF2-40B4-BE49-F238E27FC236}">
                <a16:creationId xmlns:a16="http://schemas.microsoft.com/office/drawing/2014/main" id="{2EB83336-F38A-4EEA-A4C9-51B0A093CEF0}"/>
              </a:ext>
            </a:extLst>
          </p:cNvPr>
          <p:cNvSpPr/>
          <p:nvPr/>
        </p:nvSpPr>
        <p:spPr>
          <a:xfrm>
            <a:off x="5808840" y="3574337"/>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59" name="Oval 58">
            <a:extLst>
              <a:ext uri="{FF2B5EF4-FFF2-40B4-BE49-F238E27FC236}">
                <a16:creationId xmlns:a16="http://schemas.microsoft.com/office/drawing/2014/main" id="{AF6B0657-F810-4A1F-AB8B-A4989C991F05}"/>
              </a:ext>
            </a:extLst>
          </p:cNvPr>
          <p:cNvSpPr/>
          <p:nvPr/>
        </p:nvSpPr>
        <p:spPr>
          <a:xfrm>
            <a:off x="6034978" y="3567325"/>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0" name="Oval 59">
            <a:extLst>
              <a:ext uri="{FF2B5EF4-FFF2-40B4-BE49-F238E27FC236}">
                <a16:creationId xmlns:a16="http://schemas.microsoft.com/office/drawing/2014/main" id="{74BF28EB-47ED-4212-BCE6-7A799C48AFF5}"/>
              </a:ext>
            </a:extLst>
          </p:cNvPr>
          <p:cNvSpPr/>
          <p:nvPr/>
        </p:nvSpPr>
        <p:spPr>
          <a:xfrm>
            <a:off x="5808840" y="3804468"/>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1" name="Oval 60">
            <a:extLst>
              <a:ext uri="{FF2B5EF4-FFF2-40B4-BE49-F238E27FC236}">
                <a16:creationId xmlns:a16="http://schemas.microsoft.com/office/drawing/2014/main" id="{BBE8BCE3-3311-4F65-B59C-571CA76F745B}"/>
              </a:ext>
            </a:extLst>
          </p:cNvPr>
          <p:cNvSpPr/>
          <p:nvPr/>
        </p:nvSpPr>
        <p:spPr>
          <a:xfrm>
            <a:off x="6038230" y="3804468"/>
            <a:ext cx="235896" cy="222672"/>
          </a:xfrm>
          <a:prstGeom prst="ellipse">
            <a:avLst/>
          </a:prstGeom>
          <a:solidFill>
            <a:schemeClr val="accent6">
              <a:lumMod val="60000"/>
              <a:lumOff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2" name="Oval 61">
            <a:extLst>
              <a:ext uri="{FF2B5EF4-FFF2-40B4-BE49-F238E27FC236}">
                <a16:creationId xmlns:a16="http://schemas.microsoft.com/office/drawing/2014/main" id="{BE5D8E72-3C51-4046-8BA7-B6E11FBB37FB}"/>
              </a:ext>
            </a:extLst>
          </p:cNvPr>
          <p:cNvSpPr/>
          <p:nvPr/>
        </p:nvSpPr>
        <p:spPr>
          <a:xfrm>
            <a:off x="6102488" y="4444736"/>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3" name="Oval 62">
            <a:extLst>
              <a:ext uri="{FF2B5EF4-FFF2-40B4-BE49-F238E27FC236}">
                <a16:creationId xmlns:a16="http://schemas.microsoft.com/office/drawing/2014/main" id="{A11DDF2F-784F-42BB-9789-ACE563DF025A}"/>
              </a:ext>
            </a:extLst>
          </p:cNvPr>
          <p:cNvSpPr/>
          <p:nvPr/>
        </p:nvSpPr>
        <p:spPr>
          <a:xfrm>
            <a:off x="6110594" y="4633838"/>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4" name="Oval 63">
            <a:extLst>
              <a:ext uri="{FF2B5EF4-FFF2-40B4-BE49-F238E27FC236}">
                <a16:creationId xmlns:a16="http://schemas.microsoft.com/office/drawing/2014/main" id="{DA85C92A-3E4D-4ABC-B74D-58A9021A2C6F}"/>
              </a:ext>
            </a:extLst>
          </p:cNvPr>
          <p:cNvSpPr/>
          <p:nvPr/>
        </p:nvSpPr>
        <p:spPr>
          <a:xfrm>
            <a:off x="6110593" y="4811032"/>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5" name="Oval 64">
            <a:extLst>
              <a:ext uri="{FF2B5EF4-FFF2-40B4-BE49-F238E27FC236}">
                <a16:creationId xmlns:a16="http://schemas.microsoft.com/office/drawing/2014/main" id="{9D34F999-5834-479A-8B14-58451AC9D85A}"/>
              </a:ext>
            </a:extLst>
          </p:cNvPr>
          <p:cNvSpPr/>
          <p:nvPr/>
        </p:nvSpPr>
        <p:spPr>
          <a:xfrm>
            <a:off x="6437688" y="4453115"/>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6" name="Oval 65">
            <a:extLst>
              <a:ext uri="{FF2B5EF4-FFF2-40B4-BE49-F238E27FC236}">
                <a16:creationId xmlns:a16="http://schemas.microsoft.com/office/drawing/2014/main" id="{84C74EC4-F0F1-4AEE-8360-D7EBCD976576}"/>
              </a:ext>
            </a:extLst>
          </p:cNvPr>
          <p:cNvSpPr/>
          <p:nvPr/>
        </p:nvSpPr>
        <p:spPr>
          <a:xfrm>
            <a:off x="6445794" y="4642217"/>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7" name="Oval 66">
            <a:extLst>
              <a:ext uri="{FF2B5EF4-FFF2-40B4-BE49-F238E27FC236}">
                <a16:creationId xmlns:a16="http://schemas.microsoft.com/office/drawing/2014/main" id="{039260AB-9128-4343-B2A6-5C064C587011}"/>
              </a:ext>
            </a:extLst>
          </p:cNvPr>
          <p:cNvSpPr/>
          <p:nvPr/>
        </p:nvSpPr>
        <p:spPr>
          <a:xfrm>
            <a:off x="6445793" y="4819411"/>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8" name="Oval 67">
            <a:extLst>
              <a:ext uri="{FF2B5EF4-FFF2-40B4-BE49-F238E27FC236}">
                <a16:creationId xmlns:a16="http://schemas.microsoft.com/office/drawing/2014/main" id="{7F64EA62-12C3-4971-B5E8-5BCB17BBE92C}"/>
              </a:ext>
            </a:extLst>
          </p:cNvPr>
          <p:cNvSpPr/>
          <p:nvPr/>
        </p:nvSpPr>
        <p:spPr>
          <a:xfrm>
            <a:off x="6695876" y="4441791"/>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69" name="Oval 68">
            <a:extLst>
              <a:ext uri="{FF2B5EF4-FFF2-40B4-BE49-F238E27FC236}">
                <a16:creationId xmlns:a16="http://schemas.microsoft.com/office/drawing/2014/main" id="{57AA483A-DA50-42AC-B28C-93121F1FCB61}"/>
              </a:ext>
            </a:extLst>
          </p:cNvPr>
          <p:cNvSpPr/>
          <p:nvPr/>
        </p:nvSpPr>
        <p:spPr>
          <a:xfrm>
            <a:off x="6703982" y="4630893"/>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0" name="Oval 69">
            <a:extLst>
              <a:ext uri="{FF2B5EF4-FFF2-40B4-BE49-F238E27FC236}">
                <a16:creationId xmlns:a16="http://schemas.microsoft.com/office/drawing/2014/main" id="{61840F1D-793B-41F7-BB05-77EA08CFFF13}"/>
              </a:ext>
            </a:extLst>
          </p:cNvPr>
          <p:cNvSpPr/>
          <p:nvPr/>
        </p:nvSpPr>
        <p:spPr>
          <a:xfrm>
            <a:off x="6703981" y="4808087"/>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1" name="Oval 70">
            <a:extLst>
              <a:ext uri="{FF2B5EF4-FFF2-40B4-BE49-F238E27FC236}">
                <a16:creationId xmlns:a16="http://schemas.microsoft.com/office/drawing/2014/main" id="{DA0AEF05-EF5A-46AE-9046-25274F227B33}"/>
              </a:ext>
            </a:extLst>
          </p:cNvPr>
          <p:cNvSpPr/>
          <p:nvPr/>
        </p:nvSpPr>
        <p:spPr>
          <a:xfrm>
            <a:off x="7024594" y="4442216"/>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2" name="Oval 71">
            <a:extLst>
              <a:ext uri="{FF2B5EF4-FFF2-40B4-BE49-F238E27FC236}">
                <a16:creationId xmlns:a16="http://schemas.microsoft.com/office/drawing/2014/main" id="{593412AC-D62A-49B8-87E7-18D385523797}"/>
              </a:ext>
            </a:extLst>
          </p:cNvPr>
          <p:cNvSpPr/>
          <p:nvPr/>
        </p:nvSpPr>
        <p:spPr>
          <a:xfrm>
            <a:off x="7032700" y="4631318"/>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3" name="Oval 72">
            <a:extLst>
              <a:ext uri="{FF2B5EF4-FFF2-40B4-BE49-F238E27FC236}">
                <a16:creationId xmlns:a16="http://schemas.microsoft.com/office/drawing/2014/main" id="{2781E7DF-D86A-44F0-8F27-F0519512DFDE}"/>
              </a:ext>
            </a:extLst>
          </p:cNvPr>
          <p:cNvSpPr/>
          <p:nvPr/>
        </p:nvSpPr>
        <p:spPr>
          <a:xfrm>
            <a:off x="7032699" y="4808512"/>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4" name="Oval 73">
            <a:extLst>
              <a:ext uri="{FF2B5EF4-FFF2-40B4-BE49-F238E27FC236}">
                <a16:creationId xmlns:a16="http://schemas.microsoft.com/office/drawing/2014/main" id="{AA345DF0-94CA-4EF4-ADDD-28EDAAEFBBC1}"/>
              </a:ext>
            </a:extLst>
          </p:cNvPr>
          <p:cNvSpPr/>
          <p:nvPr/>
        </p:nvSpPr>
        <p:spPr>
          <a:xfrm>
            <a:off x="7276701" y="4442022"/>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5" name="Oval 74">
            <a:extLst>
              <a:ext uri="{FF2B5EF4-FFF2-40B4-BE49-F238E27FC236}">
                <a16:creationId xmlns:a16="http://schemas.microsoft.com/office/drawing/2014/main" id="{B082FA5B-C1C7-436A-8401-4EACAC85A61F}"/>
              </a:ext>
            </a:extLst>
          </p:cNvPr>
          <p:cNvSpPr/>
          <p:nvPr/>
        </p:nvSpPr>
        <p:spPr>
          <a:xfrm>
            <a:off x="7284807" y="4631124"/>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6" name="Oval 75">
            <a:extLst>
              <a:ext uri="{FF2B5EF4-FFF2-40B4-BE49-F238E27FC236}">
                <a16:creationId xmlns:a16="http://schemas.microsoft.com/office/drawing/2014/main" id="{80A2FAC1-3707-40FA-B9CD-A147FACAF28F}"/>
              </a:ext>
            </a:extLst>
          </p:cNvPr>
          <p:cNvSpPr/>
          <p:nvPr/>
        </p:nvSpPr>
        <p:spPr>
          <a:xfrm>
            <a:off x="7284806" y="4808318"/>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7" name="Oval 76">
            <a:extLst>
              <a:ext uri="{FF2B5EF4-FFF2-40B4-BE49-F238E27FC236}">
                <a16:creationId xmlns:a16="http://schemas.microsoft.com/office/drawing/2014/main" id="{223ED40D-F1A2-4D70-8529-2F4ABB021399}"/>
              </a:ext>
            </a:extLst>
          </p:cNvPr>
          <p:cNvSpPr/>
          <p:nvPr/>
        </p:nvSpPr>
        <p:spPr>
          <a:xfrm>
            <a:off x="7656562" y="4441791"/>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8" name="Oval 77">
            <a:extLst>
              <a:ext uri="{FF2B5EF4-FFF2-40B4-BE49-F238E27FC236}">
                <a16:creationId xmlns:a16="http://schemas.microsoft.com/office/drawing/2014/main" id="{5DAE62B0-4C1B-4D7E-8188-B193D4B7F999}"/>
              </a:ext>
            </a:extLst>
          </p:cNvPr>
          <p:cNvSpPr/>
          <p:nvPr/>
        </p:nvSpPr>
        <p:spPr>
          <a:xfrm>
            <a:off x="7664668" y="4630893"/>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79" name="Oval 78">
            <a:extLst>
              <a:ext uri="{FF2B5EF4-FFF2-40B4-BE49-F238E27FC236}">
                <a16:creationId xmlns:a16="http://schemas.microsoft.com/office/drawing/2014/main" id="{07A23327-DCF7-486D-B9E8-25640EEF5A03}"/>
              </a:ext>
            </a:extLst>
          </p:cNvPr>
          <p:cNvSpPr/>
          <p:nvPr/>
        </p:nvSpPr>
        <p:spPr>
          <a:xfrm>
            <a:off x="7664667" y="4808087"/>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0" name="Oval 79">
            <a:extLst>
              <a:ext uri="{FF2B5EF4-FFF2-40B4-BE49-F238E27FC236}">
                <a16:creationId xmlns:a16="http://schemas.microsoft.com/office/drawing/2014/main" id="{DEBD01BF-5A18-49B4-A478-1D544AAA12F6}"/>
              </a:ext>
            </a:extLst>
          </p:cNvPr>
          <p:cNvSpPr/>
          <p:nvPr/>
        </p:nvSpPr>
        <p:spPr>
          <a:xfrm>
            <a:off x="7890148" y="4441791"/>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1" name="Oval 80">
            <a:extLst>
              <a:ext uri="{FF2B5EF4-FFF2-40B4-BE49-F238E27FC236}">
                <a16:creationId xmlns:a16="http://schemas.microsoft.com/office/drawing/2014/main" id="{B9B3F102-CFB7-488D-B0E0-9D092EF5FC38}"/>
              </a:ext>
            </a:extLst>
          </p:cNvPr>
          <p:cNvSpPr/>
          <p:nvPr/>
        </p:nvSpPr>
        <p:spPr>
          <a:xfrm>
            <a:off x="7898254" y="4630893"/>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2" name="Oval 81">
            <a:extLst>
              <a:ext uri="{FF2B5EF4-FFF2-40B4-BE49-F238E27FC236}">
                <a16:creationId xmlns:a16="http://schemas.microsoft.com/office/drawing/2014/main" id="{41D7C917-CCAF-4B39-87F8-71C46BCCAFD1}"/>
              </a:ext>
            </a:extLst>
          </p:cNvPr>
          <p:cNvSpPr/>
          <p:nvPr/>
        </p:nvSpPr>
        <p:spPr>
          <a:xfrm>
            <a:off x="7898253" y="4808087"/>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3" name="Oval 82">
            <a:extLst>
              <a:ext uri="{FF2B5EF4-FFF2-40B4-BE49-F238E27FC236}">
                <a16:creationId xmlns:a16="http://schemas.microsoft.com/office/drawing/2014/main" id="{40CCD509-6EEF-4FE0-BE25-789FB55FAD70}"/>
              </a:ext>
            </a:extLst>
          </p:cNvPr>
          <p:cNvSpPr/>
          <p:nvPr/>
        </p:nvSpPr>
        <p:spPr>
          <a:xfrm>
            <a:off x="8220030" y="4430413"/>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4" name="Oval 83">
            <a:extLst>
              <a:ext uri="{FF2B5EF4-FFF2-40B4-BE49-F238E27FC236}">
                <a16:creationId xmlns:a16="http://schemas.microsoft.com/office/drawing/2014/main" id="{3AAECBFB-2ECE-4DD4-87FC-B883CF3F8581}"/>
              </a:ext>
            </a:extLst>
          </p:cNvPr>
          <p:cNvSpPr/>
          <p:nvPr/>
        </p:nvSpPr>
        <p:spPr>
          <a:xfrm>
            <a:off x="8228136" y="4619515"/>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5" name="Oval 84">
            <a:extLst>
              <a:ext uri="{FF2B5EF4-FFF2-40B4-BE49-F238E27FC236}">
                <a16:creationId xmlns:a16="http://schemas.microsoft.com/office/drawing/2014/main" id="{7AC9EAA8-F616-4206-AB7C-B374FFF2BA44}"/>
              </a:ext>
            </a:extLst>
          </p:cNvPr>
          <p:cNvSpPr/>
          <p:nvPr/>
        </p:nvSpPr>
        <p:spPr>
          <a:xfrm>
            <a:off x="8228135" y="4796709"/>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6" name="Oval 85">
            <a:extLst>
              <a:ext uri="{FF2B5EF4-FFF2-40B4-BE49-F238E27FC236}">
                <a16:creationId xmlns:a16="http://schemas.microsoft.com/office/drawing/2014/main" id="{E57F10C2-57AF-4147-8535-CE3B5F84D23B}"/>
              </a:ext>
            </a:extLst>
          </p:cNvPr>
          <p:cNvSpPr/>
          <p:nvPr/>
        </p:nvSpPr>
        <p:spPr>
          <a:xfrm>
            <a:off x="8472137" y="4430413"/>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7" name="Oval 86">
            <a:extLst>
              <a:ext uri="{FF2B5EF4-FFF2-40B4-BE49-F238E27FC236}">
                <a16:creationId xmlns:a16="http://schemas.microsoft.com/office/drawing/2014/main" id="{29B9FF96-CC2A-49A6-AB2E-7414E1AC6ABA}"/>
              </a:ext>
            </a:extLst>
          </p:cNvPr>
          <p:cNvSpPr/>
          <p:nvPr/>
        </p:nvSpPr>
        <p:spPr>
          <a:xfrm>
            <a:off x="8480243" y="4619515"/>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8" name="Oval 87">
            <a:extLst>
              <a:ext uri="{FF2B5EF4-FFF2-40B4-BE49-F238E27FC236}">
                <a16:creationId xmlns:a16="http://schemas.microsoft.com/office/drawing/2014/main" id="{DA8FA094-788B-4BA3-8421-78C175BA806D}"/>
              </a:ext>
            </a:extLst>
          </p:cNvPr>
          <p:cNvSpPr/>
          <p:nvPr/>
        </p:nvSpPr>
        <p:spPr>
          <a:xfrm>
            <a:off x="8480242" y="4796709"/>
            <a:ext cx="153209" cy="156974"/>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89" name="Arrow: Down 88">
            <a:extLst>
              <a:ext uri="{FF2B5EF4-FFF2-40B4-BE49-F238E27FC236}">
                <a16:creationId xmlns:a16="http://schemas.microsoft.com/office/drawing/2014/main" id="{69462828-240D-4E2A-AB62-58B342DA6F73}"/>
              </a:ext>
            </a:extLst>
          </p:cNvPr>
          <p:cNvSpPr/>
          <p:nvPr/>
        </p:nvSpPr>
        <p:spPr>
          <a:xfrm rot="3436913" flipH="1">
            <a:off x="6802691" y="2672966"/>
            <a:ext cx="87113" cy="1260664"/>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0" name="Oval 89">
            <a:extLst>
              <a:ext uri="{FF2B5EF4-FFF2-40B4-BE49-F238E27FC236}">
                <a16:creationId xmlns:a16="http://schemas.microsoft.com/office/drawing/2014/main" id="{7DAC2E50-C2E6-4E29-AEAB-7A20EDB2E37C}"/>
              </a:ext>
            </a:extLst>
          </p:cNvPr>
          <p:cNvSpPr/>
          <p:nvPr/>
        </p:nvSpPr>
        <p:spPr>
          <a:xfrm>
            <a:off x="5686817" y="3493111"/>
            <a:ext cx="688366" cy="671247"/>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1" name="Arrow: Down 90">
            <a:extLst>
              <a:ext uri="{FF2B5EF4-FFF2-40B4-BE49-F238E27FC236}">
                <a16:creationId xmlns:a16="http://schemas.microsoft.com/office/drawing/2014/main" id="{7E4F08E6-029D-4ACB-B6B1-16AF3D446369}"/>
              </a:ext>
            </a:extLst>
          </p:cNvPr>
          <p:cNvSpPr/>
          <p:nvPr/>
        </p:nvSpPr>
        <p:spPr>
          <a:xfrm rot="20062280" flipH="1">
            <a:off x="6231170" y="3903295"/>
            <a:ext cx="99117" cy="519152"/>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2" name="Rectangle: Rounded Corners 91">
            <a:extLst>
              <a:ext uri="{FF2B5EF4-FFF2-40B4-BE49-F238E27FC236}">
                <a16:creationId xmlns:a16="http://schemas.microsoft.com/office/drawing/2014/main" id="{1CAFACEF-304C-4E09-A994-2C86DB894B9D}"/>
              </a:ext>
            </a:extLst>
          </p:cNvPr>
          <p:cNvSpPr/>
          <p:nvPr/>
        </p:nvSpPr>
        <p:spPr>
          <a:xfrm>
            <a:off x="6375183" y="4388094"/>
            <a:ext cx="264358" cy="697435"/>
          </a:xfrm>
          <a:prstGeom prst="round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3" name="Oval 92">
            <a:extLst>
              <a:ext uri="{FF2B5EF4-FFF2-40B4-BE49-F238E27FC236}">
                <a16:creationId xmlns:a16="http://schemas.microsoft.com/office/drawing/2014/main" id="{AC126285-C84E-4AF4-B421-C8E6BB44EFAE}"/>
              </a:ext>
            </a:extLst>
          </p:cNvPr>
          <p:cNvSpPr/>
          <p:nvPr/>
        </p:nvSpPr>
        <p:spPr>
          <a:xfrm>
            <a:off x="5826237" y="5338788"/>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4" name="Oval 93">
            <a:extLst>
              <a:ext uri="{FF2B5EF4-FFF2-40B4-BE49-F238E27FC236}">
                <a16:creationId xmlns:a16="http://schemas.microsoft.com/office/drawing/2014/main" id="{E648FBAE-0569-4F61-8992-D052A8A35C35}"/>
              </a:ext>
            </a:extLst>
          </p:cNvPr>
          <p:cNvSpPr/>
          <p:nvPr/>
        </p:nvSpPr>
        <p:spPr>
          <a:xfrm>
            <a:off x="6052375" y="5331776"/>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5" name="Oval 94">
            <a:extLst>
              <a:ext uri="{FF2B5EF4-FFF2-40B4-BE49-F238E27FC236}">
                <a16:creationId xmlns:a16="http://schemas.microsoft.com/office/drawing/2014/main" id="{8A0EB99F-F65B-42E0-95D2-ED478981BA2F}"/>
              </a:ext>
            </a:extLst>
          </p:cNvPr>
          <p:cNvSpPr/>
          <p:nvPr/>
        </p:nvSpPr>
        <p:spPr>
          <a:xfrm>
            <a:off x="5826237" y="5568919"/>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6" name="Oval 95">
            <a:extLst>
              <a:ext uri="{FF2B5EF4-FFF2-40B4-BE49-F238E27FC236}">
                <a16:creationId xmlns:a16="http://schemas.microsoft.com/office/drawing/2014/main" id="{012CE8D8-7783-43B2-80B3-2C004434CFF6}"/>
              </a:ext>
            </a:extLst>
          </p:cNvPr>
          <p:cNvSpPr/>
          <p:nvPr/>
        </p:nvSpPr>
        <p:spPr>
          <a:xfrm>
            <a:off x="6055627" y="5568919"/>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7" name="Oval 96">
            <a:extLst>
              <a:ext uri="{FF2B5EF4-FFF2-40B4-BE49-F238E27FC236}">
                <a16:creationId xmlns:a16="http://schemas.microsoft.com/office/drawing/2014/main" id="{320637E3-7FF2-4827-9D7B-10524CC65980}"/>
              </a:ext>
            </a:extLst>
          </p:cNvPr>
          <p:cNvSpPr/>
          <p:nvPr/>
        </p:nvSpPr>
        <p:spPr>
          <a:xfrm>
            <a:off x="6551927" y="5344453"/>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8" name="Oval 97">
            <a:extLst>
              <a:ext uri="{FF2B5EF4-FFF2-40B4-BE49-F238E27FC236}">
                <a16:creationId xmlns:a16="http://schemas.microsoft.com/office/drawing/2014/main" id="{B513B42D-8C51-4D5D-B151-1ADC95980761}"/>
              </a:ext>
            </a:extLst>
          </p:cNvPr>
          <p:cNvSpPr/>
          <p:nvPr/>
        </p:nvSpPr>
        <p:spPr>
          <a:xfrm>
            <a:off x="6778065" y="5337441"/>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99" name="Oval 98">
            <a:extLst>
              <a:ext uri="{FF2B5EF4-FFF2-40B4-BE49-F238E27FC236}">
                <a16:creationId xmlns:a16="http://schemas.microsoft.com/office/drawing/2014/main" id="{3E3E2AF3-80D0-4A44-8A83-EDE990144969}"/>
              </a:ext>
            </a:extLst>
          </p:cNvPr>
          <p:cNvSpPr/>
          <p:nvPr/>
        </p:nvSpPr>
        <p:spPr>
          <a:xfrm>
            <a:off x="6551927" y="5574584"/>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0" name="Oval 99">
            <a:extLst>
              <a:ext uri="{FF2B5EF4-FFF2-40B4-BE49-F238E27FC236}">
                <a16:creationId xmlns:a16="http://schemas.microsoft.com/office/drawing/2014/main" id="{960F62DE-7EB3-4D50-8305-3C641D1DD29A}"/>
              </a:ext>
            </a:extLst>
          </p:cNvPr>
          <p:cNvSpPr/>
          <p:nvPr/>
        </p:nvSpPr>
        <p:spPr>
          <a:xfrm>
            <a:off x="6781317" y="5574584"/>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1" name="Oval 100">
            <a:extLst>
              <a:ext uri="{FF2B5EF4-FFF2-40B4-BE49-F238E27FC236}">
                <a16:creationId xmlns:a16="http://schemas.microsoft.com/office/drawing/2014/main" id="{ECB76C86-F75A-4C81-8878-FA9988A9F05F}"/>
              </a:ext>
            </a:extLst>
          </p:cNvPr>
          <p:cNvSpPr/>
          <p:nvPr/>
        </p:nvSpPr>
        <p:spPr>
          <a:xfrm>
            <a:off x="8068808" y="5343948"/>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2" name="Oval 101">
            <a:extLst>
              <a:ext uri="{FF2B5EF4-FFF2-40B4-BE49-F238E27FC236}">
                <a16:creationId xmlns:a16="http://schemas.microsoft.com/office/drawing/2014/main" id="{2EC84CDA-CF80-4D91-8352-237D0C0A9BEC}"/>
              </a:ext>
            </a:extLst>
          </p:cNvPr>
          <p:cNvSpPr/>
          <p:nvPr/>
        </p:nvSpPr>
        <p:spPr>
          <a:xfrm>
            <a:off x="8294946" y="5336936"/>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3" name="Oval 102">
            <a:extLst>
              <a:ext uri="{FF2B5EF4-FFF2-40B4-BE49-F238E27FC236}">
                <a16:creationId xmlns:a16="http://schemas.microsoft.com/office/drawing/2014/main" id="{89AD499E-7DD2-4557-A562-5C73BE38E711}"/>
              </a:ext>
            </a:extLst>
          </p:cNvPr>
          <p:cNvSpPr/>
          <p:nvPr/>
        </p:nvSpPr>
        <p:spPr>
          <a:xfrm>
            <a:off x="8068808" y="5574079"/>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4" name="Oval 103">
            <a:extLst>
              <a:ext uri="{FF2B5EF4-FFF2-40B4-BE49-F238E27FC236}">
                <a16:creationId xmlns:a16="http://schemas.microsoft.com/office/drawing/2014/main" id="{3323BAC4-F2C6-4A78-B333-3F170A096CAC}"/>
              </a:ext>
            </a:extLst>
          </p:cNvPr>
          <p:cNvSpPr/>
          <p:nvPr/>
        </p:nvSpPr>
        <p:spPr>
          <a:xfrm>
            <a:off x="8298198" y="5574079"/>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5" name="Oval 104">
            <a:extLst>
              <a:ext uri="{FF2B5EF4-FFF2-40B4-BE49-F238E27FC236}">
                <a16:creationId xmlns:a16="http://schemas.microsoft.com/office/drawing/2014/main" id="{F9D35C96-89F7-4C07-B059-F2B5A676AED2}"/>
              </a:ext>
            </a:extLst>
          </p:cNvPr>
          <p:cNvSpPr/>
          <p:nvPr/>
        </p:nvSpPr>
        <p:spPr>
          <a:xfrm>
            <a:off x="7281808" y="5345151"/>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6" name="Oval 105">
            <a:extLst>
              <a:ext uri="{FF2B5EF4-FFF2-40B4-BE49-F238E27FC236}">
                <a16:creationId xmlns:a16="http://schemas.microsoft.com/office/drawing/2014/main" id="{6CD2F5A5-AD27-44C5-8823-488D03AB1A66}"/>
              </a:ext>
            </a:extLst>
          </p:cNvPr>
          <p:cNvSpPr/>
          <p:nvPr/>
        </p:nvSpPr>
        <p:spPr>
          <a:xfrm>
            <a:off x="7507946" y="5338139"/>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7" name="Oval 106">
            <a:extLst>
              <a:ext uri="{FF2B5EF4-FFF2-40B4-BE49-F238E27FC236}">
                <a16:creationId xmlns:a16="http://schemas.microsoft.com/office/drawing/2014/main" id="{625EB531-3F92-4818-A8DF-23A197B4C054}"/>
              </a:ext>
            </a:extLst>
          </p:cNvPr>
          <p:cNvSpPr/>
          <p:nvPr/>
        </p:nvSpPr>
        <p:spPr>
          <a:xfrm>
            <a:off x="7281808" y="5575282"/>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8" name="Oval 107">
            <a:extLst>
              <a:ext uri="{FF2B5EF4-FFF2-40B4-BE49-F238E27FC236}">
                <a16:creationId xmlns:a16="http://schemas.microsoft.com/office/drawing/2014/main" id="{2DD742FC-7A29-47B7-A832-547C1D6EC2FF}"/>
              </a:ext>
            </a:extLst>
          </p:cNvPr>
          <p:cNvSpPr/>
          <p:nvPr/>
        </p:nvSpPr>
        <p:spPr>
          <a:xfrm>
            <a:off x="7511198" y="5575282"/>
            <a:ext cx="235896" cy="222672"/>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09" name="Arrow: Down 108">
            <a:extLst>
              <a:ext uri="{FF2B5EF4-FFF2-40B4-BE49-F238E27FC236}">
                <a16:creationId xmlns:a16="http://schemas.microsoft.com/office/drawing/2014/main" id="{1E931D80-FF3F-4C87-9739-4802C074FFB8}"/>
              </a:ext>
            </a:extLst>
          </p:cNvPr>
          <p:cNvSpPr/>
          <p:nvPr/>
        </p:nvSpPr>
        <p:spPr>
          <a:xfrm rot="12640150" flipH="1">
            <a:off x="6224598" y="5079482"/>
            <a:ext cx="82332" cy="417919"/>
          </a:xfrm>
          <a:prstGeom prst="downArrow">
            <a:avLst/>
          </a:prstGeom>
          <a:solidFill>
            <a:schemeClr val="bg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sp>
        <p:nvSpPr>
          <p:cNvPr id="111" name="Arrow: Bent 110">
            <a:extLst>
              <a:ext uri="{FF2B5EF4-FFF2-40B4-BE49-F238E27FC236}">
                <a16:creationId xmlns:a16="http://schemas.microsoft.com/office/drawing/2014/main" id="{D35FB857-0351-495C-A5F0-A309DFDDBD9C}"/>
              </a:ext>
            </a:extLst>
          </p:cNvPr>
          <p:cNvSpPr/>
          <p:nvPr/>
        </p:nvSpPr>
        <p:spPr>
          <a:xfrm rot="16200000" flipH="1">
            <a:off x="3187164" y="1724405"/>
            <a:ext cx="885220" cy="1534257"/>
          </a:xfrm>
          <a:prstGeom prst="bentArrow">
            <a:avLst>
              <a:gd name="adj1" fmla="val 12912"/>
              <a:gd name="adj2" fmla="val 25000"/>
              <a:gd name="adj3" fmla="val 25000"/>
              <a:gd name="adj4" fmla="val 43750"/>
            </a:avLst>
          </a:prstGeom>
          <a:solidFill>
            <a:schemeClr val="bg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
        <p:nvSpPr>
          <p:cNvPr id="112" name="Arrow: Bent 111">
            <a:extLst>
              <a:ext uri="{FF2B5EF4-FFF2-40B4-BE49-F238E27FC236}">
                <a16:creationId xmlns:a16="http://schemas.microsoft.com/office/drawing/2014/main" id="{5BC38D69-2977-41EC-8EB2-221B385C3206}"/>
              </a:ext>
            </a:extLst>
          </p:cNvPr>
          <p:cNvSpPr/>
          <p:nvPr/>
        </p:nvSpPr>
        <p:spPr>
          <a:xfrm rot="10800000" flipH="1">
            <a:off x="2966936" y="5520017"/>
            <a:ext cx="1128116" cy="1128869"/>
          </a:xfrm>
          <a:prstGeom prst="bentArrow">
            <a:avLst>
              <a:gd name="adj1" fmla="val 8600"/>
              <a:gd name="adj2" fmla="val 25000"/>
              <a:gd name="adj3" fmla="val 25000"/>
              <a:gd name="adj4" fmla="val 43750"/>
            </a:avLst>
          </a:prstGeom>
          <a:solidFill>
            <a:schemeClr val="bg2"/>
          </a:solidFill>
          <a:ln w="190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solidFill>
                <a:schemeClr val="tx1"/>
              </a:solidFill>
            </a:endParaRPr>
          </a:p>
        </p:txBody>
      </p:sp>
      <p:sp>
        <p:nvSpPr>
          <p:cNvPr id="116" name="Oval 115">
            <a:extLst>
              <a:ext uri="{FF2B5EF4-FFF2-40B4-BE49-F238E27FC236}">
                <a16:creationId xmlns:a16="http://schemas.microsoft.com/office/drawing/2014/main" id="{64382F64-5A02-4E58-971F-FEED9DAF5FBA}"/>
              </a:ext>
            </a:extLst>
          </p:cNvPr>
          <p:cNvSpPr/>
          <p:nvPr/>
        </p:nvSpPr>
        <p:spPr>
          <a:xfrm>
            <a:off x="-21569" y="2952695"/>
            <a:ext cx="2756296" cy="2769096"/>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15" name="Picture 114">
            <a:extLst>
              <a:ext uri="{FF2B5EF4-FFF2-40B4-BE49-F238E27FC236}">
                <a16:creationId xmlns:a16="http://schemas.microsoft.com/office/drawing/2014/main" id="{976FEA8E-A2F9-408F-8C90-D828DB850E2E}"/>
              </a:ext>
            </a:extLst>
          </p:cNvPr>
          <p:cNvPicPr>
            <a:picLocks noChangeAspect="1"/>
          </p:cNvPicPr>
          <p:nvPr/>
        </p:nvPicPr>
        <p:blipFill>
          <a:blip r:embed="rId4"/>
          <a:stretch>
            <a:fillRect/>
          </a:stretch>
        </p:blipFill>
        <p:spPr>
          <a:xfrm>
            <a:off x="37216" y="3029321"/>
            <a:ext cx="2628509" cy="2583741"/>
          </a:xfrm>
          <a:prstGeom prst="ellipse">
            <a:avLst/>
          </a:prstGeom>
          <a:ln>
            <a:noFill/>
          </a:ln>
          <a:effectLst>
            <a:softEdge rad="112500"/>
          </a:effectLst>
        </p:spPr>
      </p:pic>
      <p:sp>
        <p:nvSpPr>
          <p:cNvPr id="117" name="Oval 116">
            <a:extLst>
              <a:ext uri="{FF2B5EF4-FFF2-40B4-BE49-F238E27FC236}">
                <a16:creationId xmlns:a16="http://schemas.microsoft.com/office/drawing/2014/main" id="{D4E16D4F-8D0E-47DE-99B3-A65761BCA5BB}"/>
              </a:ext>
            </a:extLst>
          </p:cNvPr>
          <p:cNvSpPr/>
          <p:nvPr/>
        </p:nvSpPr>
        <p:spPr>
          <a:xfrm>
            <a:off x="9157978" y="801770"/>
            <a:ext cx="1968638" cy="1979773"/>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a:p>
        </p:txBody>
      </p:sp>
      <p:pic>
        <p:nvPicPr>
          <p:cNvPr id="113" name="Picture 112">
            <a:extLst>
              <a:ext uri="{FF2B5EF4-FFF2-40B4-BE49-F238E27FC236}">
                <a16:creationId xmlns:a16="http://schemas.microsoft.com/office/drawing/2014/main" id="{3AA8ADA0-95EB-445D-B613-F0F21CDD6D8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302878" y="986978"/>
            <a:ext cx="1683094" cy="1652412"/>
          </a:xfrm>
          <a:prstGeom prst="rect">
            <a:avLst/>
          </a:prstGeom>
        </p:spPr>
      </p:pic>
      <p:pic>
        <p:nvPicPr>
          <p:cNvPr id="114" name="Picture 113">
            <a:extLst>
              <a:ext uri="{FF2B5EF4-FFF2-40B4-BE49-F238E27FC236}">
                <a16:creationId xmlns:a16="http://schemas.microsoft.com/office/drawing/2014/main" id="{C78949AD-85EF-4EDB-B10B-42F9ACCFA7DC}"/>
              </a:ext>
            </a:extLst>
          </p:cNvPr>
          <p:cNvPicPr>
            <a:picLocks noChangeAspect="1"/>
          </p:cNvPicPr>
          <p:nvPr/>
        </p:nvPicPr>
        <p:blipFill>
          <a:blip r:embed="rId6">
            <a:extLst>
              <a:ext uri="{BEBA8EAE-BF5A-486C-A8C5-ECC9F3942E4B}">
                <a14:imgProps xmlns:a14="http://schemas.microsoft.com/office/drawing/2010/main">
                  <a14:imgLayer r:embed="rId7">
                    <a14:imgEffect>
                      <a14:saturation sat="400000"/>
                    </a14:imgEffect>
                    <a14:imgEffect>
                      <a14:brightnessContrast bright="-20000" contrast="40000"/>
                    </a14:imgEffect>
                  </a14:imgLayer>
                </a14:imgProps>
              </a:ext>
            </a:extLst>
          </a:blip>
          <a:stretch>
            <a:fillRect/>
          </a:stretch>
        </p:blipFill>
        <p:spPr>
          <a:xfrm>
            <a:off x="10348490" y="2252095"/>
            <a:ext cx="1575536" cy="1496212"/>
          </a:xfrm>
          <a:prstGeom prst="ellipse">
            <a:avLst/>
          </a:prstGeom>
        </p:spPr>
      </p:pic>
      <p:sp>
        <p:nvSpPr>
          <p:cNvPr id="118" name="Rectangle 117">
            <a:extLst>
              <a:ext uri="{FF2B5EF4-FFF2-40B4-BE49-F238E27FC236}">
                <a16:creationId xmlns:a16="http://schemas.microsoft.com/office/drawing/2014/main" id="{CC7555B7-1955-4317-89E9-DBD9B8442058}"/>
              </a:ext>
            </a:extLst>
          </p:cNvPr>
          <p:cNvSpPr/>
          <p:nvPr/>
        </p:nvSpPr>
        <p:spPr>
          <a:xfrm>
            <a:off x="10583936" y="6457890"/>
            <a:ext cx="1575536" cy="400110"/>
          </a:xfrm>
          <a:prstGeom prst="rect">
            <a:avLst/>
          </a:prstGeom>
        </p:spPr>
        <p:txBody>
          <a:bodyPr wrap="square">
            <a:spAutoFit/>
          </a:bodyPr>
          <a:lstStyle/>
          <a:p>
            <a:pPr algn="r"/>
            <a:r>
              <a:rPr lang="ro-RO" sz="500" dirty="0">
                <a:hlinkClick r:id="rId8"/>
              </a:rPr>
              <a:t>https://www.oecd.org/en/data/tools/oecd-learning-compass-2030.html</a:t>
            </a:r>
            <a:r>
              <a:rPr lang="ro-RO" sz="500" dirty="0"/>
              <a:t>, </a:t>
            </a:r>
            <a:r>
              <a:rPr lang="ro-RO" sz="500" dirty="0">
                <a:hlinkClick r:id="rId9"/>
              </a:rPr>
              <a:t>https://www.oecd.org/en/publications/oecd-teaching-compass_8297a24a-en.html</a:t>
            </a:r>
            <a:r>
              <a:rPr lang="ro-RO" sz="500" dirty="0"/>
              <a:t> </a:t>
            </a:r>
          </a:p>
        </p:txBody>
      </p:sp>
    </p:spTree>
    <p:extLst>
      <p:ext uri="{BB962C8B-B14F-4D97-AF65-F5344CB8AC3E}">
        <p14:creationId xmlns:p14="http://schemas.microsoft.com/office/powerpoint/2010/main" val="42615625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NOTĂ DE PREZENTARE</a:t>
            </a:r>
          </a:p>
          <a:p>
            <a:r>
              <a:rPr lang="ro-RO" dirty="0">
                <a:solidFill>
                  <a:schemeClr val="bg2"/>
                </a:solidFill>
              </a:rPr>
              <a:t>ELEMENTE DE NOUTATE ALE DISCIPLINEI</a:t>
            </a:r>
          </a:p>
          <a:p>
            <a:pPr marL="0" indent="0">
              <a:buNone/>
            </a:pPr>
            <a:endParaRPr lang="ro-RO" dirty="0">
              <a:solidFill>
                <a:schemeClr val="bg2"/>
              </a:solidFill>
            </a:endParaRP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pPr marL="0" indent="0">
              <a:buNone/>
            </a:pPr>
            <a:r>
              <a:rPr lang="ro-RO" sz="2400" b="1" dirty="0">
                <a:solidFill>
                  <a:srgbClr val="002060"/>
                </a:solidFill>
              </a:rPr>
              <a:t>TEHNOLOGIA INFORMAȚIEI ȘI A COMUNICAȚIILOR</a:t>
            </a:r>
          </a:p>
          <a:p>
            <a:pPr marL="0" indent="0">
              <a:buNone/>
            </a:pPr>
            <a:r>
              <a:rPr lang="ro-RO" sz="2000" dirty="0">
                <a:solidFill>
                  <a:srgbClr val="002060"/>
                </a:solidFill>
              </a:rPr>
              <a:t> </a:t>
            </a:r>
            <a:endParaRPr lang="ro-RO" sz="2400" dirty="0">
              <a:solidFill>
                <a:srgbClr val="002060"/>
              </a:solidFill>
            </a:endParaRPr>
          </a:p>
          <a:p>
            <a:pPr algn="just"/>
            <a:r>
              <a:rPr lang="ro-RO" sz="2400" b="1" dirty="0">
                <a:solidFill>
                  <a:srgbClr val="002060"/>
                </a:solidFill>
              </a:rPr>
              <a:t>Societate digitală</a:t>
            </a:r>
            <a:r>
              <a:rPr lang="ro-RO" sz="2400" dirty="0">
                <a:solidFill>
                  <a:srgbClr val="002060"/>
                </a:solidFill>
              </a:rPr>
              <a:t>: aplicații și platforme care sprijină învățarea, introducere în inteligența artificială, introducere în tehnologii emergente, securitate cibernetică și etică în spațiul digital,  participare civică și profesională în spațiul digital. </a:t>
            </a:r>
          </a:p>
          <a:p>
            <a:pPr marL="0" indent="0" algn="just">
              <a:buNone/>
            </a:pPr>
            <a:endParaRPr lang="en-US" sz="2400" dirty="0">
              <a:solidFill>
                <a:srgbClr val="002060"/>
              </a:solidFill>
            </a:endParaRPr>
          </a:p>
          <a:p>
            <a:pPr algn="just"/>
            <a:r>
              <a:rPr lang="ro-RO" sz="2400" b="1" dirty="0">
                <a:solidFill>
                  <a:srgbClr val="002060"/>
                </a:solidFill>
              </a:rPr>
              <a:t>Conținuturi digitale, tehnologii și aplicații specializate pentru obținerea acestora</a:t>
            </a:r>
            <a:r>
              <a:rPr lang="ro-RO" sz="2400" dirty="0">
                <a:solidFill>
                  <a:srgbClr val="002060"/>
                </a:solidFill>
              </a:rPr>
              <a:t>: introducere în programare - interfețe vizuale și ergonomie digitală.</a:t>
            </a:r>
          </a:p>
          <a:p>
            <a:pPr marL="0" indent="0" algn="just">
              <a:buNone/>
            </a:pPr>
            <a:endParaRPr lang="en-US" sz="2400" dirty="0">
              <a:solidFill>
                <a:srgbClr val="002060"/>
              </a:solidFill>
            </a:endParaRPr>
          </a:p>
          <a:p>
            <a:pPr algn="just"/>
            <a:r>
              <a:rPr lang="ro-RO" sz="2400" b="1" dirty="0">
                <a:solidFill>
                  <a:srgbClr val="002060"/>
                </a:solidFill>
              </a:rPr>
              <a:t>Sisteme de calcul:</a:t>
            </a:r>
            <a:r>
              <a:rPr lang="ro-RO" sz="2400" dirty="0">
                <a:solidFill>
                  <a:srgbClr val="002060"/>
                </a:solidFill>
              </a:rPr>
              <a:t> întreținere a unui sistem de calcul și depanare la nivel elementar a unor disfuncționalități frecvente, dispozitive inteligente și internetul obiectelor, fundamente ale roboticii.</a:t>
            </a:r>
            <a:endParaRPr lang="en-US" sz="2400"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3"/>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61271954"/>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NOTĂ DE PREZENTARE</a:t>
            </a:r>
          </a:p>
          <a:p>
            <a:r>
              <a:rPr lang="ro-RO" dirty="0">
                <a:solidFill>
                  <a:schemeClr val="bg2"/>
                </a:solidFill>
              </a:rPr>
              <a:t>ELEMENTE DE NOUTATE ALE DISCIPLINEI</a:t>
            </a:r>
          </a:p>
          <a:p>
            <a:pPr marL="0" indent="0">
              <a:buNone/>
            </a:pPr>
            <a:endParaRPr lang="ro-RO" dirty="0">
              <a:solidFill>
                <a:schemeClr val="bg2"/>
              </a:solidFill>
            </a:endParaRP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136220" y="1825624"/>
            <a:ext cx="11763679" cy="4876833"/>
          </a:xfrm>
        </p:spPr>
        <p:txBody>
          <a:bodyPr>
            <a:normAutofit/>
          </a:bodyPr>
          <a:lstStyle/>
          <a:p>
            <a:pPr marL="0" indent="0">
              <a:buNone/>
            </a:pPr>
            <a:r>
              <a:rPr lang="ro-RO" sz="2400" b="1" dirty="0">
                <a:solidFill>
                  <a:srgbClr val="002060"/>
                </a:solidFill>
              </a:rPr>
              <a:t>INFORMATICĂ</a:t>
            </a:r>
          </a:p>
          <a:p>
            <a:pPr marL="0" indent="0">
              <a:buNone/>
            </a:pPr>
            <a:endParaRPr lang="ro-RO" sz="2400" b="1" dirty="0">
              <a:solidFill>
                <a:srgbClr val="002060"/>
              </a:solidFill>
            </a:endParaRPr>
          </a:p>
          <a:p>
            <a:pPr algn="just"/>
            <a:r>
              <a:rPr lang="ro-RO" sz="2400" b="1" dirty="0">
                <a:solidFill>
                  <a:srgbClr val="002060"/>
                </a:solidFill>
              </a:rPr>
              <a:t>Modelele conceptuale de organizare a datelor:</a:t>
            </a:r>
            <a:r>
              <a:rPr lang="ro-RO" sz="2400" dirty="0">
                <a:solidFill>
                  <a:srgbClr val="002060"/>
                </a:solidFill>
              </a:rPr>
              <a:t> modele conceptuale pentru învățare automată.</a:t>
            </a:r>
          </a:p>
          <a:p>
            <a:pPr marL="0" indent="0" algn="just">
              <a:buNone/>
            </a:pPr>
            <a:endParaRPr lang="en-US" sz="2400" dirty="0">
              <a:solidFill>
                <a:srgbClr val="002060"/>
              </a:solidFill>
            </a:endParaRPr>
          </a:p>
          <a:p>
            <a:pPr algn="just"/>
            <a:r>
              <a:rPr lang="ro-RO" sz="2400" b="1" dirty="0">
                <a:solidFill>
                  <a:srgbClr val="002060"/>
                </a:solidFill>
              </a:rPr>
              <a:t>Strategii pentru rezolvarea problemelor </a:t>
            </a:r>
            <a:r>
              <a:rPr lang="ro-RO" sz="2400" dirty="0">
                <a:solidFill>
                  <a:srgbClr val="002060"/>
                </a:solidFill>
              </a:rPr>
              <a:t>- algoritmi utilizați în învățarea automată.</a:t>
            </a:r>
          </a:p>
          <a:p>
            <a:pPr marL="0" indent="0" algn="just">
              <a:buNone/>
            </a:pPr>
            <a:endParaRPr lang="en-US" sz="2400" dirty="0">
              <a:solidFill>
                <a:srgbClr val="002060"/>
              </a:solidFill>
            </a:endParaRPr>
          </a:p>
          <a:p>
            <a:r>
              <a:rPr lang="ro-RO" sz="2400" b="1" dirty="0">
                <a:solidFill>
                  <a:srgbClr val="002060"/>
                </a:solidFill>
              </a:rPr>
              <a:t>Elemente ale limbajului de programare </a:t>
            </a:r>
            <a:r>
              <a:rPr lang="ro-RO" sz="2400" dirty="0">
                <a:solidFill>
                  <a:srgbClr val="002060"/>
                </a:solidFill>
              </a:rPr>
              <a:t>– limbajul de programare </a:t>
            </a:r>
            <a:r>
              <a:rPr lang="ro-RO" sz="2400" dirty="0" err="1">
                <a:solidFill>
                  <a:srgbClr val="002060"/>
                </a:solidFill>
              </a:rPr>
              <a:t>Python</a:t>
            </a:r>
            <a:r>
              <a:rPr lang="ro-RO" sz="2400" dirty="0">
                <a:solidFill>
                  <a:srgbClr val="002060"/>
                </a:solidFill>
              </a:rPr>
              <a:t>.</a:t>
            </a:r>
            <a:endParaRPr lang="en-US" sz="2400" dirty="0">
              <a:solidFill>
                <a:srgbClr val="002060"/>
              </a:solidFill>
            </a:endParaRP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spTree>
    <p:extLst>
      <p:ext uri="{BB962C8B-B14F-4D97-AF65-F5344CB8AC3E}">
        <p14:creationId xmlns:p14="http://schemas.microsoft.com/office/powerpoint/2010/main" val="42109809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Flowchart: Process 6">
            <a:extLst>
              <a:ext uri="{FF2B5EF4-FFF2-40B4-BE49-F238E27FC236}">
                <a16:creationId xmlns:a16="http://schemas.microsoft.com/office/drawing/2014/main" id="{99E96995-129F-49C4-AC5C-393B3C7ED0BF}"/>
              </a:ext>
            </a:extLst>
          </p:cNvPr>
          <p:cNvSpPr/>
          <p:nvPr/>
        </p:nvSpPr>
        <p:spPr>
          <a:xfrm>
            <a:off x="0" y="-18854"/>
            <a:ext cx="12192000" cy="1721796"/>
          </a:xfrm>
          <a:prstGeom prst="flowChartProcess">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o-RO" sz="3200" dirty="0"/>
          </a:p>
        </p:txBody>
      </p:sp>
      <p:sp>
        <p:nvSpPr>
          <p:cNvPr id="11" name="Subtitle 2">
            <a:extLst>
              <a:ext uri="{FF2B5EF4-FFF2-40B4-BE49-F238E27FC236}">
                <a16:creationId xmlns:a16="http://schemas.microsoft.com/office/drawing/2014/main" id="{B24B531C-3434-4200-8ED8-6B15BEA71636}"/>
              </a:ext>
            </a:extLst>
          </p:cNvPr>
          <p:cNvSpPr txBox="1">
            <a:spLocks/>
          </p:cNvSpPr>
          <p:nvPr/>
        </p:nvSpPr>
        <p:spPr>
          <a:xfrm>
            <a:off x="2450032" y="226878"/>
            <a:ext cx="9553899" cy="129063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ro-RO" dirty="0">
                <a:solidFill>
                  <a:schemeClr val="bg2"/>
                </a:solidFill>
              </a:rPr>
              <a:t>COMPETENȚE GENERALE</a:t>
            </a:r>
          </a:p>
          <a:p>
            <a:pPr marL="0" indent="0">
              <a:buNone/>
            </a:pPr>
            <a:endParaRPr lang="ro-RO" dirty="0">
              <a:solidFill>
                <a:schemeClr val="bg2"/>
              </a:solidFill>
            </a:endParaRPr>
          </a:p>
        </p:txBody>
      </p:sp>
      <p:sp>
        <p:nvSpPr>
          <p:cNvPr id="6" name="Content Placeholder 5">
            <a:extLst>
              <a:ext uri="{FF2B5EF4-FFF2-40B4-BE49-F238E27FC236}">
                <a16:creationId xmlns:a16="http://schemas.microsoft.com/office/drawing/2014/main" id="{2D51CBFC-6F9C-44E0-8415-1EF102260F4C}"/>
              </a:ext>
            </a:extLst>
          </p:cNvPr>
          <p:cNvSpPr>
            <a:spLocks noGrp="1"/>
          </p:cNvSpPr>
          <p:nvPr>
            <p:ph idx="1"/>
          </p:nvPr>
        </p:nvSpPr>
        <p:spPr>
          <a:xfrm>
            <a:off x="0" y="1825624"/>
            <a:ext cx="12192000" cy="4876833"/>
          </a:xfrm>
        </p:spPr>
        <p:txBody>
          <a:bodyPr>
            <a:normAutofit/>
          </a:bodyPr>
          <a:lstStyle/>
          <a:p>
            <a:pPr marL="0" indent="0">
              <a:buNone/>
            </a:pPr>
            <a:r>
              <a:rPr lang="ro-RO" sz="2400" b="1" dirty="0">
                <a:solidFill>
                  <a:srgbClr val="002060"/>
                </a:solidFill>
              </a:rPr>
              <a:t>TEHNOLOGIA INFORMAȚIEI ȘI A COMUNICAȚIILOR</a:t>
            </a:r>
          </a:p>
        </p:txBody>
      </p:sp>
      <p:pic>
        <p:nvPicPr>
          <p:cNvPr id="8" name="Picture 7">
            <a:extLst>
              <a:ext uri="{FF2B5EF4-FFF2-40B4-BE49-F238E27FC236}">
                <a16:creationId xmlns:a16="http://schemas.microsoft.com/office/drawing/2014/main" id="{1D86E6E0-5A86-4F12-B6A9-F2FEB479775C}"/>
              </a:ext>
            </a:extLst>
          </p:cNvPr>
          <p:cNvPicPr>
            <a:picLocks noChangeAspect="1"/>
          </p:cNvPicPr>
          <p:nvPr/>
        </p:nvPicPr>
        <p:blipFill>
          <a:blip r:embed="rId2"/>
          <a:stretch>
            <a:fillRect/>
          </a:stretch>
        </p:blipFill>
        <p:spPr>
          <a:xfrm>
            <a:off x="136221" y="226878"/>
            <a:ext cx="2177591" cy="1091017"/>
          </a:xfrm>
          <a:prstGeom prst="rect">
            <a:avLst/>
          </a:prstGeom>
        </p:spPr>
      </p:pic>
      <p:graphicFrame>
        <p:nvGraphicFramePr>
          <p:cNvPr id="2" name="Tabel 1">
            <a:extLst>
              <a:ext uri="{FF2B5EF4-FFF2-40B4-BE49-F238E27FC236}">
                <a16:creationId xmlns:a16="http://schemas.microsoft.com/office/drawing/2014/main" id="{2B4F3B9B-0360-4144-B127-928AF47FAA34}"/>
              </a:ext>
            </a:extLst>
          </p:cNvPr>
          <p:cNvGraphicFramePr>
            <a:graphicFrameLocks noGrp="1"/>
          </p:cNvGraphicFramePr>
          <p:nvPr>
            <p:extLst>
              <p:ext uri="{D42A27DB-BD31-4B8C-83A1-F6EECF244321}">
                <p14:modId xmlns:p14="http://schemas.microsoft.com/office/powerpoint/2010/main" val="1270344692"/>
              </p:ext>
            </p:extLst>
          </p:nvPr>
        </p:nvGraphicFramePr>
        <p:xfrm>
          <a:off x="304800" y="2273300"/>
          <a:ext cx="11633200" cy="3472975"/>
        </p:xfrm>
        <a:graphic>
          <a:graphicData uri="http://schemas.openxmlformats.org/drawingml/2006/table">
            <a:tbl>
              <a:tblPr firstRow="1" firstCol="1" bandRow="1">
                <a:tableStyleId>{BC89EF96-8CEA-46FF-86C4-4CE0E7609802}</a:tableStyleId>
              </a:tblPr>
              <a:tblGrid>
                <a:gridCol w="1029432">
                  <a:extLst>
                    <a:ext uri="{9D8B030D-6E8A-4147-A177-3AD203B41FA5}">
                      <a16:colId xmlns:a16="http://schemas.microsoft.com/office/drawing/2014/main" val="3993714210"/>
                    </a:ext>
                  </a:extLst>
                </a:gridCol>
                <a:gridCol w="10603768">
                  <a:extLst>
                    <a:ext uri="{9D8B030D-6E8A-4147-A177-3AD203B41FA5}">
                      <a16:colId xmlns:a16="http://schemas.microsoft.com/office/drawing/2014/main" val="1725860001"/>
                    </a:ext>
                  </a:extLst>
                </a:gridCol>
              </a:tblGrid>
              <a:tr h="631450">
                <a:tc>
                  <a:txBody>
                    <a:bodyPr/>
                    <a:lstStyle/>
                    <a:p>
                      <a:pPr>
                        <a:spcAft>
                          <a:spcPts val="0"/>
                        </a:spcAft>
                      </a:pPr>
                      <a:r>
                        <a:rPr lang="ro-RO" sz="1800" dirty="0">
                          <a:solidFill>
                            <a:srgbClr val="002060"/>
                          </a:solidFill>
                          <a:effectLst/>
                        </a:rPr>
                        <a:t>CG1</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b="0" dirty="0">
                          <a:solidFill>
                            <a:srgbClr val="002060"/>
                          </a:solidFill>
                          <a:effectLst/>
                        </a:rPr>
                        <a:t>Recunoaște conceptele, instrumentele și relațiile fundamentale din domeniul tehnologiei informației și a comunicațiilor, pentru a construi o bază solidă de cunoștințe utilizabile</a:t>
                      </a:r>
                      <a:endParaRPr lang="en-US" sz="1800" b="0" dirty="0">
                        <a:solidFill>
                          <a:srgbClr val="002060"/>
                        </a:solidFill>
                        <a:effectLst/>
                        <a:latin typeface="Calibri" panose="020F0502020204030204" pitchFamily="34" charset="0"/>
                        <a:ea typeface="+mn-ea"/>
                        <a:cs typeface="Times New Roman" panose="02020603050405020304" pitchFamily="18" charset="0"/>
                      </a:endParaRPr>
                    </a:p>
                  </a:txBody>
                  <a:tcPr marL="68580" marR="68580" marT="0" marB="0"/>
                </a:tc>
                <a:extLst>
                  <a:ext uri="{0D108BD9-81ED-4DB2-BD59-A6C34878D82A}">
                    <a16:rowId xmlns:a16="http://schemas.microsoft.com/office/drawing/2014/main" val="2434791463"/>
                  </a:ext>
                </a:extLst>
              </a:tr>
              <a:tr h="631450">
                <a:tc>
                  <a:txBody>
                    <a:bodyPr/>
                    <a:lstStyle/>
                    <a:p>
                      <a:pPr>
                        <a:spcAft>
                          <a:spcPts val="0"/>
                        </a:spcAft>
                      </a:pPr>
                      <a:r>
                        <a:rPr lang="ro-RO" sz="1800" dirty="0">
                          <a:solidFill>
                            <a:srgbClr val="002060"/>
                          </a:solidFill>
                          <a:effectLst/>
                        </a:rPr>
                        <a:t>CG2</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dirty="0">
                          <a:solidFill>
                            <a:srgbClr val="002060"/>
                          </a:solidFill>
                          <a:effectLst/>
                        </a:rPr>
                        <a:t>Explică principiile, rolul instrumentelor și relațiile fundamentale din domeniul tehnologiei informației și a comunicațiilor, pentru a rezolva sarcini specifice într-o societate digitală</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1611912"/>
                  </a:ext>
                </a:extLst>
              </a:tr>
              <a:tr h="631450">
                <a:tc>
                  <a:txBody>
                    <a:bodyPr/>
                    <a:lstStyle/>
                    <a:p>
                      <a:pPr>
                        <a:spcAft>
                          <a:spcPts val="0"/>
                        </a:spcAft>
                      </a:pPr>
                      <a:r>
                        <a:rPr lang="ro-RO" sz="1800">
                          <a:solidFill>
                            <a:srgbClr val="002060"/>
                          </a:solidFill>
                          <a:effectLst/>
                        </a:rPr>
                        <a:t>CG3</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dirty="0">
                          <a:solidFill>
                            <a:srgbClr val="002060"/>
                          </a:solidFill>
                          <a:effectLst/>
                        </a:rPr>
                        <a:t>Utilizează instrumentele și metodele specifice domeniului tehnologiei informației și a comunicațiilor pentru rezolvarea de sarcini specifice, respectând pașii operaționali</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989327953"/>
                  </a:ext>
                </a:extLst>
              </a:tr>
              <a:tr h="631450">
                <a:tc>
                  <a:txBody>
                    <a:bodyPr/>
                    <a:lstStyle/>
                    <a:p>
                      <a:pPr>
                        <a:spcAft>
                          <a:spcPts val="0"/>
                        </a:spcAft>
                      </a:pPr>
                      <a:r>
                        <a:rPr lang="ro-RO" sz="1800">
                          <a:solidFill>
                            <a:srgbClr val="002060"/>
                          </a:solidFill>
                          <a:effectLst/>
                        </a:rPr>
                        <a:t>CG4</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dirty="0">
                          <a:solidFill>
                            <a:srgbClr val="002060"/>
                          </a:solidFill>
                          <a:effectLst/>
                        </a:rPr>
                        <a:t>Analizează instrumentele, strategiile și metodele specifice domeniului tehnologiei informației și a comunicațiilor pentru a face alegeri adecvate, într-o societate digitală</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29692920"/>
                  </a:ext>
                </a:extLst>
              </a:tr>
              <a:tr h="631450">
                <a:tc>
                  <a:txBody>
                    <a:bodyPr/>
                    <a:lstStyle/>
                    <a:p>
                      <a:pPr>
                        <a:spcAft>
                          <a:spcPts val="0"/>
                        </a:spcAft>
                      </a:pPr>
                      <a:r>
                        <a:rPr lang="ro-RO" sz="1800">
                          <a:solidFill>
                            <a:srgbClr val="002060"/>
                          </a:solidFill>
                          <a:effectLst/>
                        </a:rPr>
                        <a:t>CG5</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dirty="0">
                          <a:solidFill>
                            <a:srgbClr val="002060"/>
                          </a:solidFill>
                          <a:effectLst/>
                        </a:rPr>
                        <a:t>Evaluează eficiența și impactul instrumentelor, strategiilor și metodelor din domeniul tehnologiei informației și a comunicațiilor, pe baza unor cri</a:t>
                      </a:r>
                      <a:r>
                        <a:rPr lang="en-US" sz="1800" dirty="0">
                          <a:solidFill>
                            <a:srgbClr val="002060"/>
                          </a:solidFill>
                          <a:effectLst/>
                        </a:rPr>
                        <a:t>s</a:t>
                      </a:r>
                      <a:r>
                        <a:rPr lang="ro-RO" sz="1800" dirty="0">
                          <a:solidFill>
                            <a:srgbClr val="002060"/>
                          </a:solidFill>
                          <a:effectLst/>
                        </a:rPr>
                        <a:t>terii tehnice, etice și legale</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63699393"/>
                  </a:ext>
                </a:extLst>
              </a:tr>
              <a:tr h="315725">
                <a:tc>
                  <a:txBody>
                    <a:bodyPr/>
                    <a:lstStyle/>
                    <a:p>
                      <a:pPr>
                        <a:spcAft>
                          <a:spcPts val="0"/>
                        </a:spcAft>
                      </a:pPr>
                      <a:r>
                        <a:rPr lang="ro-RO" sz="1800">
                          <a:solidFill>
                            <a:srgbClr val="002060"/>
                          </a:solidFill>
                          <a:effectLst/>
                        </a:rPr>
                        <a:t>CG6</a:t>
                      </a:r>
                      <a:endParaRPr lang="en-US" sz="180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ro-RO" sz="1800" dirty="0">
                          <a:solidFill>
                            <a:srgbClr val="002060"/>
                          </a:solidFill>
                          <a:effectLst/>
                        </a:rPr>
                        <a:t>Creează produse și soluții digitale personalizate adecvate scopului propus</a:t>
                      </a:r>
                      <a:endParaRPr lang="en-US" sz="18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53259026"/>
                  </a:ext>
                </a:extLst>
              </a:tr>
            </a:tbl>
          </a:graphicData>
        </a:graphic>
      </p:graphicFrame>
    </p:spTree>
    <p:extLst>
      <p:ext uri="{BB962C8B-B14F-4D97-AF65-F5344CB8AC3E}">
        <p14:creationId xmlns:p14="http://schemas.microsoft.com/office/powerpoint/2010/main" val="34516998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75000"/>
          </a:schemeClr>
        </a:solidFill>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1265</TotalTime>
  <Words>2789</Words>
  <Application>Microsoft Office PowerPoint</Application>
  <PresentationFormat>Ecran lat</PresentationFormat>
  <Paragraphs>375</Paragraphs>
  <Slides>23</Slides>
  <Notes>0</Notes>
  <HiddenSlides>0</HiddenSlides>
  <MMClips>0</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23</vt:i4>
      </vt:variant>
    </vt:vector>
  </HeadingPairs>
  <TitlesOfParts>
    <vt:vector size="28" baseType="lpstr">
      <vt:lpstr>Arial</vt:lpstr>
      <vt:lpstr>Calibri</vt:lpstr>
      <vt:lpstr>Calibri Light</vt:lpstr>
      <vt:lpstr>Courier New</vt:lpstr>
      <vt:lpstr>Office Theme</vt:lpstr>
      <vt:lpstr>Programe școlare pentru domeniul INFORMATICII </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CNPEE</dc:creator>
  <cp:lastModifiedBy>ISJ-A</cp:lastModifiedBy>
  <cp:revision>214</cp:revision>
  <dcterms:created xsi:type="dcterms:W3CDTF">2025-11-23T10:01:30Z</dcterms:created>
  <dcterms:modified xsi:type="dcterms:W3CDTF">2025-12-09T13:14:18Z</dcterms:modified>
</cp:coreProperties>
</file>