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2" r:id="rId6"/>
    <p:sldId id="263" r:id="rId7"/>
    <p:sldId id="268" r:id="rId8"/>
    <p:sldId id="265" r:id="rId9"/>
    <p:sldId id="274" r:id="rId10"/>
    <p:sldId id="273" r:id="rId11"/>
    <p:sldId id="266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9296-6095-431F-BA83-305F5D7C2D59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CA4E0-B188-43E2-801E-EA55AD07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5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A4E0-B188-43E2-801E-EA55AD073F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2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CA4E0-B188-43E2-801E-EA55AD073F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0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CA4E0-B188-43E2-801E-EA55AD073F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8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E2322-E6FD-7AB2-B78D-200BED22C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>
            <a:extLst>
              <a:ext uri="{FF2B5EF4-FFF2-40B4-BE49-F238E27FC236}">
                <a16:creationId xmlns:a16="http://schemas.microsoft.com/office/drawing/2014/main" id="{D5F8FA5D-D184-F118-28FB-ABBC30E6E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>
            <a:extLst>
              <a:ext uri="{FF2B5EF4-FFF2-40B4-BE49-F238E27FC236}">
                <a16:creationId xmlns:a16="http://schemas.microsoft.com/office/drawing/2014/main" id="{DD247887-05D8-EBBB-D45C-EE1C1762C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396FB0FA-75EA-2598-2A40-B8E6FF9B3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CA4E0-B188-43E2-801E-EA55AD073F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3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F177-091E-43DD-BC9D-2C4C23ABDBA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ACA-7BBA-40F4-B729-9E4F8F0A186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84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F177-091E-43DD-BC9D-2C4C23ABDBA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ACA-7BBA-40F4-B729-9E4F8F0A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7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F177-091E-43DD-BC9D-2C4C23ABDBA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ACA-7BBA-40F4-B729-9E4F8F0A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2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F177-091E-43DD-BC9D-2C4C23ABDBA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ACA-7BBA-40F4-B729-9E4F8F0A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9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F177-091E-43DD-BC9D-2C4C23ABDBA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ACA-7BBA-40F4-B729-9E4F8F0A186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59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F177-091E-43DD-BC9D-2C4C23ABDBA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ACA-7BBA-40F4-B729-9E4F8F0A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F177-091E-43DD-BC9D-2C4C23ABDBA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ACA-7BBA-40F4-B729-9E4F8F0A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2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F177-091E-43DD-BC9D-2C4C23ABDBA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ACA-7BBA-40F4-B729-9E4F8F0A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F177-091E-43DD-BC9D-2C4C23ABDBA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ACA-7BBA-40F4-B729-9E4F8F0A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5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ACDF177-091E-43DD-BC9D-2C4C23ABDBA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AA0ACA-7BBA-40F4-B729-9E4F8F0A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9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F177-091E-43DD-BC9D-2C4C23ABDBA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ACA-7BBA-40F4-B729-9E4F8F0A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5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CDF177-091E-43DD-BC9D-2C4C23ABDBA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AA0ACA-7BBA-40F4-B729-9E4F8F0A186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395B45B-130A-D2B0-3BB1-5279A47AE4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4343" y1="86555" x2="54545" y2="57143"/>
                        <a14:foregroundMark x1="79798" y1="83613" x2="60101" y2="23950"/>
                        <a14:foregroundMark x1="60101" y1="23950" x2="46970" y2="155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41526" y="-16786"/>
            <a:ext cx="950474" cy="11424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631454-D17B-F198-3A6D-617CECE31FF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386" b="95307" l="9483" r="95690">
                        <a14:foregroundMark x1="68678" y1="83394" x2="47414" y2="54513"/>
                        <a14:foregroundMark x1="59195" y1="95307" x2="50862" y2="61372"/>
                        <a14:foregroundMark x1="95690" y1="37545" x2="79310" y2="422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57260">
            <a:off x="-490468" y="5786276"/>
            <a:ext cx="1432387" cy="11401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33830F-49F0-B63C-6217-268BBD104EC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581" b="89820" l="7483" r="89796">
                        <a14:foregroundMark x1="80272" y1="52695" x2="63946" y2="37725"/>
                        <a14:foregroundMark x1="38095" y1="68263" x2="7483" y2="53892"/>
                        <a14:foregroundMark x1="29252" y1="61677" x2="13605" y2="64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434215">
            <a:off x="11709434" y="6284422"/>
            <a:ext cx="672346" cy="7638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5C8B21-8E00-3D3C-D6AE-B74BC7D1E3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581" b="89820" l="7483" r="89796">
                        <a14:foregroundMark x1="80272" y1="52695" x2="63946" y2="37725"/>
                        <a14:foregroundMark x1="38095" y1="68263" x2="7483" y2="53892"/>
                        <a14:foregroundMark x1="29252" y1="61677" x2="13605" y2="64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6786"/>
            <a:ext cx="672346" cy="763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19572A-0979-EE9D-EF88-1AC54D06EBA7}"/>
              </a:ext>
            </a:extLst>
          </p:cNvPr>
          <p:cNvSpPr/>
          <p:nvPr userDrawn="1"/>
        </p:nvSpPr>
        <p:spPr>
          <a:xfrm>
            <a:off x="959504" y="6395547"/>
            <a:ext cx="10272992" cy="33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i="1" noProof="1"/>
              <a:t>Motto: Toamna: când matematica și informatica se întâlnesc în grădina cunoașterii!</a:t>
            </a:r>
          </a:p>
        </p:txBody>
      </p:sp>
    </p:spTree>
    <p:extLst>
      <p:ext uri="{BB962C8B-B14F-4D97-AF65-F5344CB8AC3E}">
        <p14:creationId xmlns:p14="http://schemas.microsoft.com/office/powerpoint/2010/main" val="414903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hyperlink" Target="https://docs.google.com/spreadsheets/d/1yoN1yaLYQ9IxUbXyoqdFbStlFoor1tAcrIVrNSkdMbI/edit?usp=shari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GL_%20Pantazic&#259;%20Camelia%20Mirela-Raport%20de%20activitate_inspectori%202024-2025.docx" TargetMode="External"/><Relationship Id="rId5" Type="http://schemas.openxmlformats.org/officeDocument/2006/relationships/hyperlink" Target="../Desktop/inpector%20informatic&#259;/informatic&#259;%202025-2026/06_STRUCTURA_DOCUMENTELOR_2025_2026/02.%20CONSFATUIRI/2.%20JUDETEANA/GL_%20Pantazic&#259;%20Camelia%20Mirela-Raport%20de%20activitate_inspectori%202024-2025.docx" TargetMode="External"/><Relationship Id="rId4" Type="http://schemas.openxmlformats.org/officeDocument/2006/relationships/hyperlink" Target="https://informaticaeducativaleomeryswitzer.blogspot.com/2013/05/la-informatica-en-la-educacion.html" TargetMode="Externa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rive.google.com/file/d/1fxXWM_RcjuYrihTyhWlrRuZxF6cEU5W0/view?usp=shar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cnee.eu/index.php/dcee-oriz/curriculum-oriz/planuri-cadru-actuale/planuri-cadru-invatamant-gimnazial" TargetMode="External"/><Relationship Id="rId2" Type="http://schemas.openxmlformats.org/officeDocument/2006/relationships/hyperlink" Target="https://www.edu.ro/sites/default/files/_fi%C8%99iere/Legislatie/2025/OMEC_3463_2025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edu.ro/sites/default/files/_fi%C8%99iere/Legislatie/2025/OMEC_4350_2025/OMEC_4350_2025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cnee.eu/images/rocnee/fisiere/planuri-cadru/gimnazial/2024/PCI_PS_%C3%8ENV_GIMNAZIA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hyperlink" Target="https://rocnee.eu/index.php/dcee-oriz/curriculum-oriz/programe-scolare-front/planuri-cadru-de-invatamant-si-programe-scolare-invatamant-liceal-2023-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../Desktop/inpector%20informatic&#259;/informatic&#259;%202025-2026/06_STRUCTURA_DOCUMENTELOR_2025_2026/01.%20LEGISLATIE/Instructiunea%208_2025%20utiliz.timp%20alocat%20disciplinei%20cd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ro/OMEC_4350_2025_planuri_cadru_liceu_frecventa" TargetMode="External"/><Relationship Id="rId2" Type="http://schemas.openxmlformats.org/officeDocument/2006/relationships/hyperlink" Target="https://rocnee.eu/index.php/dcee-oriz/curriculum-oriz/repere-metodologic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hyperlink" Target="https://rocnee.eu/index.php?view=article&amp;id=382:informare-privind-asigurarea-manualelor-scolare-pentru-anul-scolar-2025-2026&amp;catid=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C7F9201-D152-4534-82BB-75BB710273BC}"/>
              </a:ext>
            </a:extLst>
          </p:cNvPr>
          <p:cNvSpPr txBox="1"/>
          <p:nvPr/>
        </p:nvSpPr>
        <p:spPr>
          <a:xfrm>
            <a:off x="1138022" y="833766"/>
            <a:ext cx="10068373" cy="4445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         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800" b="1" i="0" u="none" strike="noStrike" kern="1200" cap="none" spc="-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CONSFĂTUIREA JUDEȚEANĂ A PROFESORILOR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800" b="1" i="0" u="none" strike="noStrike" kern="1200" cap="none" spc="-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DE </a:t>
            </a:r>
            <a:r>
              <a:rPr lang="ro-RO" altLang="en-US" sz="2800" b="1" spc="-50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INFORMATICĂ </a:t>
            </a:r>
            <a:r>
              <a:rPr kumimoji="0" lang="ro-RO" altLang="en-US" sz="2800" b="1" i="0" u="none" strike="noStrike" kern="1200" cap="none" spc="-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ȘI TIC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800" b="1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2800" b="1" dirty="0">
              <a:solidFill>
                <a:schemeClr val="accent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800" b="1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    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ro-RO" sz="2800" b="1" cap="all" spc="200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19 </a:t>
            </a:r>
            <a:r>
              <a:rPr kumimoji="0" lang="ro-RO" sz="2800" b="1" i="0" u="none" strike="noStrike" kern="1200" cap="all" spc="2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SEPTEMBRIE 2025</a:t>
            </a:r>
          </a:p>
          <a:p>
            <a:r>
              <a:rPr lang="ro-RO" dirty="0">
                <a:solidFill>
                  <a:srgbClr val="222222"/>
                </a:solidFill>
                <a:latin typeface="Times New Roman" panose="02020603050405020304" pitchFamily="18" charset="0"/>
              </a:rPr>
              <a:t>                            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497FB3-6B88-DDCD-5439-00CDAA778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3181">
            <a:off x="11239799" y="168703"/>
            <a:ext cx="532249" cy="606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8EF43B-6DBC-1D15-C94A-FC871FA1C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5567">
            <a:off x="213763" y="99029"/>
            <a:ext cx="578622" cy="5960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ED02FF-6FB1-AF94-FB80-8CDD89462B94}"/>
              </a:ext>
            </a:extLst>
          </p:cNvPr>
          <p:cNvSpPr txBox="1"/>
          <p:nvPr/>
        </p:nvSpPr>
        <p:spPr>
          <a:xfrm>
            <a:off x="4111278" y="5459935"/>
            <a:ext cx="4289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Camelia-Mirela PANTAZICĂ, inspector școlar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4716D-D5BE-DDA7-29A4-7F5B39AFB5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4343" y1="86555" x2="54545" y2="57143"/>
                        <a14:foregroundMark x1="79798" y1="83613" x2="60101" y2="23950"/>
                        <a14:foregroundMark x1="60101" y1="23950" x2="46970" y2="155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9573" y="2838906"/>
            <a:ext cx="807377" cy="970483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3E3E43C3-69AC-F394-3864-49ACA956F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4858" y="167343"/>
            <a:ext cx="6454699" cy="7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4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CC594-C615-3AB5-B534-084C7375A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F8089F-075D-1AFA-7C2C-B6875E0C0FBC}"/>
              </a:ext>
            </a:extLst>
          </p:cNvPr>
          <p:cNvSpPr/>
          <p:nvPr/>
        </p:nvSpPr>
        <p:spPr>
          <a:xfrm>
            <a:off x="1646855" y="106516"/>
            <a:ext cx="9050694" cy="6080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Rapoarte Olimpiade, concursuri naționale și internaționale  anul școlar 2024-2025</a:t>
            </a:r>
            <a:endParaRPr lang="en-US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4D740717-D425-A396-6F3E-1608F1A32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V="1">
            <a:off x="5153174" y="1845734"/>
            <a:ext cx="1763730" cy="1448152"/>
          </a:xfrm>
          <a:prstGeom prst="rect">
            <a:avLst/>
          </a:prstGeom>
        </p:spPr>
      </p:pic>
      <p:sp>
        <p:nvSpPr>
          <p:cNvPr id="18" name="Substituent conținut 17">
            <a:extLst>
              <a:ext uri="{FF2B5EF4-FFF2-40B4-BE49-F238E27FC236}">
                <a16:creationId xmlns:a16="http://schemas.microsoft.com/office/drawing/2014/main" id="{0CBFDAFF-2328-3DF9-9174-69AA69EF4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5"/>
            <a:ext cx="10639196" cy="1347334"/>
          </a:xfrm>
        </p:spPr>
        <p:txBody>
          <a:bodyPr/>
          <a:lstStyle/>
          <a:p>
            <a:r>
              <a:rPr lang="ro-RO" b="1" dirty="0">
                <a:hlinkClick r:id="rId5" action="ppaction://hlinkfile"/>
              </a:rPr>
              <a:t>Olimpiade Naționale 2025</a:t>
            </a:r>
            <a:r>
              <a:rPr lang="ro-RO" b="1" dirty="0"/>
              <a:t>				</a:t>
            </a:r>
            <a:r>
              <a:rPr lang="ro-RO" b="1" dirty="0">
                <a:hlinkClick r:id="rId6" action="ppaction://hlinkfile"/>
              </a:rPr>
              <a:t>Olimpiade Internaționale 2025</a:t>
            </a:r>
            <a:endParaRPr lang="ro-RO" b="1" dirty="0"/>
          </a:p>
          <a:p>
            <a:endParaRPr lang="ro-RO" b="1" dirty="0"/>
          </a:p>
          <a:p>
            <a:endParaRPr lang="ro-RO" dirty="0"/>
          </a:p>
        </p:txBody>
      </p:sp>
      <p:pic>
        <p:nvPicPr>
          <p:cNvPr id="19" name="Imagine 18">
            <a:extLst>
              <a:ext uri="{FF2B5EF4-FFF2-40B4-BE49-F238E27FC236}">
                <a16:creationId xmlns:a16="http://schemas.microsoft.com/office/drawing/2014/main" id="{3804CFAC-51E4-6FC8-C95F-06A04DFDE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5462" y="4324226"/>
            <a:ext cx="1463167" cy="1103472"/>
          </a:xfrm>
          <a:prstGeom prst="rect">
            <a:avLst/>
          </a:prstGeom>
        </p:spPr>
      </p:pic>
      <p:pic>
        <p:nvPicPr>
          <p:cNvPr id="20" name="Imagine 19">
            <a:extLst>
              <a:ext uri="{FF2B5EF4-FFF2-40B4-BE49-F238E27FC236}">
                <a16:creationId xmlns:a16="http://schemas.microsoft.com/office/drawing/2014/main" id="{C1901EDC-AFBE-C566-A7E0-9D346021D3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618" y="4080365"/>
            <a:ext cx="1463167" cy="1347333"/>
          </a:xfrm>
          <a:prstGeom prst="rect">
            <a:avLst/>
          </a:prstGeom>
        </p:spPr>
      </p:pic>
      <p:pic>
        <p:nvPicPr>
          <p:cNvPr id="21" name="Imagine 20">
            <a:extLst>
              <a:ext uri="{FF2B5EF4-FFF2-40B4-BE49-F238E27FC236}">
                <a16:creationId xmlns:a16="http://schemas.microsoft.com/office/drawing/2014/main" id="{145DA36E-4793-7D6F-33B8-7F1AE96EA1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5774" y="4324226"/>
            <a:ext cx="146316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9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530F2B-663E-4585-8BA8-2A0BF11870CC}"/>
              </a:ext>
            </a:extLst>
          </p:cNvPr>
          <p:cNvSpPr/>
          <p:nvPr/>
        </p:nvSpPr>
        <p:spPr>
          <a:xfrm>
            <a:off x="1775926" y="90714"/>
            <a:ext cx="9050694" cy="5904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Olimpiade și concursuri internaționale  anul școlar 2024-2025</a:t>
            </a:r>
            <a:endParaRPr lang="en-US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003F695B-CABB-44B6-2621-D31DC9CC0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3685"/>
            <a:ext cx="6488349" cy="3852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AFA2EFC8-0956-7D4E-DFA8-FDFAC3504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41" y="90714"/>
            <a:ext cx="627942" cy="646232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9DDFD2F8-1071-97A1-6D47-72ED74D84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1177" y="-13398"/>
            <a:ext cx="768163" cy="798645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3D99D394-98CC-4E6D-1D19-C06B19DD95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48" y="785246"/>
            <a:ext cx="5560991" cy="47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4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727F10-5790-4B41-89D9-442BDD25E3ED}"/>
              </a:ext>
            </a:extLst>
          </p:cNvPr>
          <p:cNvSpPr/>
          <p:nvPr/>
        </p:nvSpPr>
        <p:spPr>
          <a:xfrm>
            <a:off x="1570653" y="205274"/>
            <a:ext cx="9050694" cy="4478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Vă mulțumim pentru participare!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1D1D7-39EF-B4D4-9D1A-0000AF4DB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62" y="1622183"/>
            <a:ext cx="9960203" cy="2644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4A47DA-FAEF-9B26-170B-5AB2E0B1E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4969049"/>
            <a:ext cx="1463167" cy="1348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6CF4C7-6E36-417D-8021-6243E98CA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208" y="5090979"/>
            <a:ext cx="1463167" cy="1104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371E1A-64E4-CA86-FE51-C2420560C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179185" y="4969049"/>
            <a:ext cx="1463167" cy="11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3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5486AA-742A-43F5-8B9C-A9C9D75FEA2A}"/>
              </a:ext>
            </a:extLst>
          </p:cNvPr>
          <p:cNvSpPr txBox="1"/>
          <p:nvPr/>
        </p:nvSpPr>
        <p:spPr>
          <a:xfrm>
            <a:off x="868679" y="0"/>
            <a:ext cx="11323321" cy="6336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70000"/>
              </a:lnSpc>
              <a:buClr>
                <a:srgbClr val="FFFF99"/>
              </a:buClr>
              <a:buNone/>
            </a:pPr>
            <a:endParaRPr lang="ro-RO" altLang="en-US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FFFF99"/>
              </a:buClr>
              <a:buNone/>
            </a:pPr>
            <a:endParaRPr lang="ro-RO" altLang="en-US" sz="1800" b="1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FFFF99"/>
              </a:buClr>
              <a:buNone/>
            </a:pPr>
            <a:r>
              <a:rPr lang="ro-RO" altLang="en-US" sz="1800" b="1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endParaRPr lang="ro-RO" altLang="en-US" sz="1800" b="1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FFFF99"/>
              </a:buClr>
              <a:buNone/>
            </a:pPr>
            <a:endParaRPr lang="ro-RO" altLang="en-US" b="1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FFFF99"/>
              </a:buClr>
              <a:buNone/>
            </a:pPr>
            <a:endParaRPr lang="en-US" altLang="en-US" b="1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FFFF99"/>
              </a:buClr>
              <a:buNone/>
            </a:pPr>
            <a:endParaRPr lang="en-US" altLang="en-US" b="1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FFFF99"/>
              </a:buClr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  </a:t>
            </a:r>
            <a:r>
              <a:rPr lang="ro-RO" altLang="en-US" b="1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OMEC 3463/04.03.2025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-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Structura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anului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o-RO" altLang="en-US" b="1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ș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colar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2025-2026</a:t>
            </a:r>
            <a:endParaRPr lang="ro-RO" altLang="en-US" b="1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FFFF99"/>
              </a:buClr>
              <a:buNone/>
            </a:pPr>
            <a:endParaRPr lang="ro-R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buClr>
                <a:srgbClr val="FFFF99"/>
              </a:buClr>
            </a:pPr>
            <a:r>
              <a:rPr lang="ro-RO" alt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https://www.edu.ro/sites/default/files/_fi%C8%99iere/Legislatie/2025/OMEC_3463_2025.pdf</a:t>
            </a:r>
            <a:endParaRPr lang="ro-RO" altLang="en-US" sz="18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Clr>
                <a:srgbClr val="FFFF99"/>
              </a:buClr>
            </a:pPr>
            <a:endParaRPr lang="ro-RO" altLang="en-US" dirty="0">
              <a:solidFill>
                <a:srgbClr val="74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Clr>
                <a:srgbClr val="FFFF99"/>
              </a:buClr>
            </a:pPr>
            <a:endParaRPr lang="ro-RO" altLang="en-US" dirty="0">
              <a:solidFill>
                <a:srgbClr val="74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Clr>
                <a:srgbClr val="FFFF99"/>
              </a:buClr>
            </a:pPr>
            <a:endParaRPr lang="ro-RO" altLang="en-US" dirty="0">
              <a:solidFill>
                <a:srgbClr val="74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Clr>
                <a:srgbClr val="FFFF99"/>
              </a:buClr>
            </a:pPr>
            <a:endParaRPr lang="ro-RO" altLang="en-US" sz="1800" dirty="0">
              <a:solidFill>
                <a:srgbClr val="74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Clr>
                <a:srgbClr val="FFFF99"/>
              </a:buClr>
            </a:pPr>
            <a:endParaRPr lang="ro-RO" altLang="en-US" dirty="0">
              <a:solidFill>
                <a:srgbClr val="74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Clr>
                <a:srgbClr val="FFFF99"/>
              </a:buClr>
            </a:pPr>
            <a:endParaRPr lang="ro-RO" altLang="en-US" sz="1800" dirty="0">
              <a:solidFill>
                <a:srgbClr val="74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Clr>
                <a:srgbClr val="FFFF99"/>
              </a:buClr>
            </a:pPr>
            <a:endParaRPr lang="ro-RO" altLang="en-US" sz="1800" dirty="0">
              <a:solidFill>
                <a:srgbClr val="74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Clr>
                <a:srgbClr val="FFFF99"/>
              </a:buClr>
            </a:pPr>
            <a:endParaRPr lang="ro-RO" altLang="en-US" sz="18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ro-RO" b="1" dirty="0">
                <a:solidFill>
                  <a:schemeClr val="accent1"/>
                </a:solidFill>
                <a:latin typeface="Roboto Condensed" panose="02000000000000000000" pitchFamily="2" charset="0"/>
              </a:rPr>
              <a:t>Planuri cadru învățământ gimnazial </a:t>
            </a:r>
            <a:endParaRPr lang="en-US" b="1" i="0" dirty="0">
              <a:solidFill>
                <a:schemeClr val="accent1"/>
              </a:solidFill>
              <a:effectLst/>
              <a:latin typeface="Roboto Condensed" panose="02000000000000000000" pitchFamily="2" charset="0"/>
            </a:endParaRPr>
          </a:p>
          <a:p>
            <a:pPr>
              <a:lnSpc>
                <a:spcPct val="70000"/>
              </a:lnSpc>
              <a:buClr>
                <a:srgbClr val="FFFF99"/>
              </a:buClr>
            </a:pPr>
            <a:endParaRPr lang="ro-RO" altLang="en-US" b="1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o-RO" altLang="en-US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ro-RO" sz="18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https://rocnee.eu/index.php/dcee-oriz/curriculum-oriz/planuri-cadru-actuale/planuri-cadru-invatamant-gimnazial</a:t>
            </a:r>
            <a:endParaRPr kumimoji="0" lang="ro-RO" sz="18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Clr>
                <a:srgbClr val="FFFF99"/>
              </a:buClr>
            </a:pPr>
            <a:endParaRPr lang="ro-RO" altLang="en-US" b="1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Clr>
                <a:srgbClr val="FFFF99"/>
              </a:buClr>
            </a:pPr>
            <a:r>
              <a:rPr lang="ro-RO" altLang="en-US" b="1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ro-RO" altLang="en-US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  </a:t>
            </a:r>
            <a:r>
              <a:rPr lang="ro-RO" altLang="en-US" b="1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Planuri cadru învățământ liceal </a:t>
            </a:r>
            <a:endParaRPr lang="ro-RO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Clr>
                <a:srgbClr val="FFFF99"/>
              </a:buClr>
            </a:pPr>
            <a:r>
              <a:rPr lang="ro-RO" alt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endParaRPr lang="ro-RO" altLang="en-US" sz="2000" b="1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Clr>
                <a:srgbClr val="FFFF99"/>
              </a:buClr>
            </a:pPr>
            <a:endParaRPr lang="en-US" altLang="en-US" sz="1800" dirty="0">
              <a:solidFill>
                <a:srgbClr val="74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b="1" i="0" dirty="0">
                <a:solidFill>
                  <a:schemeClr val="accent1"/>
                </a:solidFill>
                <a:effectLst/>
                <a:latin typeface="Roboto Condensed" panose="02000000000000000000" pitchFamily="2" charset="0"/>
              </a:rPr>
              <a:t>O R D I N nr. 4.350/2025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Roboto Condensed" panose="02000000000000000000" pitchFamily="2" charset="0"/>
              </a:rPr>
              <a:t>privind</a:t>
            </a:r>
            <a:r>
              <a:rPr lang="en-US" b="1" i="0" dirty="0">
                <a:solidFill>
                  <a:schemeClr val="accent1"/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Roboto Condensed" panose="02000000000000000000" pitchFamily="2" charset="0"/>
              </a:rPr>
              <a:t>aprobarea</a:t>
            </a:r>
            <a:r>
              <a:rPr lang="en-US" b="1" i="0" dirty="0">
                <a:solidFill>
                  <a:schemeClr val="accent1"/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Roboto Condensed" panose="02000000000000000000" pitchFamily="2" charset="0"/>
              </a:rPr>
              <a:t>planurilor-cadru</a:t>
            </a:r>
            <a:r>
              <a:rPr lang="en-US" b="1" i="0" dirty="0">
                <a:solidFill>
                  <a:schemeClr val="accent1"/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Roboto Condensed" panose="02000000000000000000" pitchFamily="2" charset="0"/>
              </a:rPr>
              <a:t>pentru</a:t>
            </a:r>
            <a:r>
              <a:rPr lang="en-US" b="1" i="0" dirty="0">
                <a:solidFill>
                  <a:schemeClr val="accent1"/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Roboto Condensed" panose="02000000000000000000" pitchFamily="2" charset="0"/>
              </a:rPr>
              <a:t>învățământul</a:t>
            </a:r>
            <a:r>
              <a:rPr lang="en-US" b="1" i="0" dirty="0">
                <a:solidFill>
                  <a:schemeClr val="accent1"/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Roboto Condensed" panose="02000000000000000000" pitchFamily="2" charset="0"/>
              </a:rPr>
              <a:t>liceal</a:t>
            </a:r>
            <a:r>
              <a:rPr lang="en-US" b="1" i="0" dirty="0">
                <a:solidFill>
                  <a:schemeClr val="accent1"/>
                </a:solidFill>
                <a:effectLst/>
                <a:latin typeface="Roboto Condensed" panose="02000000000000000000" pitchFamily="2" charset="0"/>
              </a:rPr>
              <a:t> cu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Roboto Condensed" panose="02000000000000000000" pitchFamily="2" charset="0"/>
              </a:rPr>
              <a:t>frecvență</a:t>
            </a:r>
            <a:r>
              <a:rPr lang="en-US" b="1" i="0" dirty="0">
                <a:solidFill>
                  <a:schemeClr val="accent1"/>
                </a:solidFill>
                <a:effectLst/>
                <a:latin typeface="Roboto Condensed" panose="02000000000000000000" pitchFamily="2" charset="0"/>
              </a:rPr>
              <a:t> zi</a:t>
            </a:r>
            <a:r>
              <a:rPr lang="ro-RO" b="1" dirty="0">
                <a:solidFill>
                  <a:schemeClr val="accent1"/>
                </a:solidFill>
                <a:latin typeface="Roboto Condensed" panose="02000000000000000000" pitchFamily="2" charset="0"/>
              </a:rPr>
              <a:t>:</a:t>
            </a:r>
          </a:p>
          <a:p>
            <a:pPr algn="just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US" b="1" i="0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https://www.edu.ro/sites/default/files/_fi%C8%99iere/Legislatie/2025/OMEC_4350_2025/OMEC_4350_2025.pdf</a:t>
            </a:r>
            <a:endParaRPr lang="ro-RO" b="1" i="0" dirty="0">
              <a:solidFill>
                <a:schemeClr val="accent1"/>
              </a:solidFill>
              <a:effectLst/>
              <a:latin typeface="Roboto Condensed" panose="02000000000000000000" pitchFamily="2" charset="0"/>
            </a:endParaRPr>
          </a:p>
          <a:p>
            <a:pPr>
              <a:lnSpc>
                <a:spcPct val="70000"/>
              </a:lnSpc>
              <a:buClr>
                <a:srgbClr val="FFFF99"/>
              </a:buClr>
            </a:pPr>
            <a:endParaRPr lang="ro-RO" altLang="en-US" b="1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FFFF99"/>
              </a:buClr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0AE14B-632D-4936-8165-435526743F86}"/>
              </a:ext>
            </a:extLst>
          </p:cNvPr>
          <p:cNvSpPr/>
          <p:nvPr/>
        </p:nvSpPr>
        <p:spPr>
          <a:xfrm>
            <a:off x="1944984" y="2363775"/>
            <a:ext cx="7879976" cy="5020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PLANURI CADRU </a:t>
            </a:r>
            <a:endParaRPr lang="en-US" sz="20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9CDB4E-258F-45D5-9584-4BD9782F666E}"/>
              </a:ext>
            </a:extLst>
          </p:cNvPr>
          <p:cNvSpPr/>
          <p:nvPr/>
        </p:nvSpPr>
        <p:spPr>
          <a:xfrm>
            <a:off x="2156012" y="135383"/>
            <a:ext cx="7879976" cy="7727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hangingPunct="1">
              <a:buClr>
                <a:srgbClr val="FFFF99"/>
              </a:buClr>
              <a:buNone/>
            </a:pPr>
            <a:r>
              <a:rPr lang="ro-RO" altLang="en-US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                               DOCUMENTE CURRICULARE </a:t>
            </a: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C384182F-46C0-4290-3A18-5E28E8861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20" y="135383"/>
            <a:ext cx="627942" cy="646232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D411877A-7F1A-61F0-B162-77938AA62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4761" y="178088"/>
            <a:ext cx="768163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3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DCC88E-920A-4892-A630-818C7C60E2E3}"/>
              </a:ext>
            </a:extLst>
          </p:cNvPr>
          <p:cNvSpPr txBox="1"/>
          <p:nvPr/>
        </p:nvSpPr>
        <p:spPr>
          <a:xfrm>
            <a:off x="739409" y="180222"/>
            <a:ext cx="11896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3.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</a:t>
            </a:r>
            <a:r>
              <a:rPr lang="ro-RO" sz="1800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lanuri-cadru, cursuri de zi și seral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,</a:t>
            </a:r>
            <a:r>
              <a:rPr lang="ro-RO" sz="1800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învățământ liceal și profesional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5EDF8-0432-4EAF-A94B-C7CD2B13B5F6}"/>
              </a:ext>
            </a:extLst>
          </p:cNvPr>
          <p:cNvSpPr txBox="1"/>
          <p:nvPr/>
        </p:nvSpPr>
        <p:spPr>
          <a:xfrm>
            <a:off x="0" y="827090"/>
            <a:ext cx="1202167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SzPct val="150000"/>
              <a:buFont typeface="Arial" panose="020B0604020202020204" pitchFamily="34" charset="0"/>
              <a:buChar char="•"/>
              <a:defRPr/>
            </a:pPr>
            <a:r>
              <a:rPr lang="ro-RO" sz="1600" b="1" i="0" noProof="1">
                <a:solidFill>
                  <a:schemeClr val="accent1">
                    <a:lumMod val="7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ORDIN nr. 3.410 din 16 martie 2009 </a:t>
            </a:r>
            <a:r>
              <a:rPr lang="ro-RO" sz="1600" i="0" noProof="1">
                <a:solidFill>
                  <a:schemeClr val="accent1">
                    <a:lumMod val="7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privind aprobarea planurilor-cadru de învățământ pentru clasele a IX-a-a XII-a, filierele teoretică și vocațională, cursuri de zi.</a:t>
            </a:r>
            <a:endParaRPr lang="ro-RO" sz="1600" noProof="1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SzPct val="150000"/>
              <a:defRPr/>
            </a:pPr>
            <a:endParaRPr lang="ro-RO" sz="1600" noProof="1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  <a:defRPr/>
            </a:pPr>
            <a:r>
              <a:rPr lang="ro-RO" sz="1600" b="1" i="0" noProof="1">
                <a:solidFill>
                  <a:schemeClr val="accent1">
                    <a:lumMod val="7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ORDIN nr. 3.411 din 16 martie 2009 </a:t>
            </a:r>
            <a:r>
              <a:rPr lang="ro-RO" sz="1600" b="0" i="0" noProof="1">
                <a:solidFill>
                  <a:schemeClr val="accent1">
                    <a:lumMod val="7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privind aprobarea planurilor-cadru de învăţământ pentru clasa a IX-a, ciclul inferior al liceului, filiera tehnologică, învăţământ de zi şi învăţământ seral</a:t>
            </a:r>
          </a:p>
          <a:p>
            <a:pPr marL="342900" indent="-342900" algn="just">
              <a:buSzPct val="150000"/>
              <a:defRPr/>
            </a:pPr>
            <a:endParaRPr lang="ro-RO" sz="1600" noProof="1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  <a:defRPr/>
            </a:pPr>
            <a:r>
              <a:rPr lang="ro-RO" sz="1600" b="1" i="0" noProof="1">
                <a:solidFill>
                  <a:schemeClr val="accent1">
                    <a:lumMod val="7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ORDIN nr. 3.412 din 16 martie 2009 </a:t>
            </a:r>
            <a:r>
              <a:rPr lang="ro-RO" sz="1600" b="0" i="0" noProof="1">
                <a:solidFill>
                  <a:schemeClr val="accent1">
                    <a:lumMod val="7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privind aprobarea planurilor-cadru de învăţământ pentru clasa a X-a, şcoala de arte şi meserii, pentru clasa a X-a, ciclul inferior al liceului, filiera tehnologică, ruta directă de calificare, pentru clasa a XI-a, anul de completare, precum şi pentru clasele a XI-a-a XII-a şi a XII-a/a XIII-a, ciclul superior al liceului, filiera tehnologică, cursuri de zi şi seral</a:t>
            </a:r>
          </a:p>
          <a:p>
            <a:pPr marL="342900" indent="-342900" algn="just">
              <a:buSzPct val="150000"/>
              <a:defRPr/>
            </a:pPr>
            <a:endParaRPr lang="ro-RO" sz="1600" noProof="1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  <a:defRPr/>
            </a:pPr>
            <a:r>
              <a:rPr lang="ro-RO" sz="1600" b="1" i="0" noProof="1">
                <a:solidFill>
                  <a:schemeClr val="accent1">
                    <a:lumMod val="7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ORDIN nr</a:t>
            </a:r>
            <a:r>
              <a:rPr lang="ro-RO" sz="1600" b="0" i="0" noProof="1">
                <a:solidFill>
                  <a:schemeClr val="accent1">
                    <a:lumMod val="7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o-RO" sz="1600" b="1" i="0" noProof="1">
                <a:solidFill>
                  <a:schemeClr val="accent1">
                    <a:lumMod val="7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7724 din 13 decembrie 2024 </a:t>
            </a:r>
            <a:r>
              <a:rPr lang="ro-RO" sz="1600" noProof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pentru modificarea Ordinului ministrului educației, cercetării și inovării nr. 3.412/2009 privind aprobarea planurilor-cadru de învățământ pentru clasa a X-a, școala de arte și meserii, pentru clasa a X-a, ciclul inferior al liceului, filiera tehnologică, ruta directă de calificare, pentru clasa a XI-a, anul de completare, precum și pentru clasele a XI-a—a XII-a și a XII-a/a XIII-a, ciclul superior al liceului, filiera tehnologică, cursuri de zi și seral</a:t>
            </a:r>
          </a:p>
          <a:p>
            <a:pPr marL="342900" indent="-342900" algn="just">
              <a:buSzPct val="150000"/>
              <a:defRPr/>
            </a:pPr>
            <a:endParaRPr lang="ro-RO" sz="1600" noProof="1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  <a:defRPr/>
            </a:pPr>
            <a:r>
              <a:rPr lang="ro-RO" sz="1600" b="1" noProof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ORDIN  nr. 4051/2006 </a:t>
            </a:r>
            <a:r>
              <a:rPr lang="ro-RO" sz="1600" noProof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pentru aprobarea planurilor cadru pentru învățământul seral. Pentru învăţământul seral, filiera tehnologică a liceului, prevederile OM nr. 4051/2006 cu privire la aprobarea planurilor-cadru, rămân valabile  pentru clasa a XIII-a.</a:t>
            </a:r>
          </a:p>
          <a:p>
            <a:pPr algn="just">
              <a:buSzPct val="150000"/>
              <a:defRPr/>
            </a:pPr>
            <a:endParaRPr lang="ro-RO" sz="1600" noProof="1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  <a:defRPr/>
            </a:pPr>
            <a:r>
              <a:rPr lang="ro-RO" sz="1600" b="1" noProof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OMEN</a:t>
            </a:r>
            <a:r>
              <a:rPr lang="ro-RO" sz="1600" noProof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o-RO" sz="1600" b="1" noProof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3152/2014 </a:t>
            </a:r>
            <a:r>
              <a:rPr lang="ro-RO" sz="1600" noProof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privind aprobarea planurilor-cadru de invăţământ pentru învatamantul profesional de 3 ani.</a:t>
            </a:r>
          </a:p>
          <a:p>
            <a:pPr algn="just">
              <a:buSzPct val="150000"/>
              <a:defRPr/>
            </a:pPr>
            <a:endParaRPr lang="ro-RO" sz="1600" noProof="1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  <a:defRPr/>
            </a:pPr>
            <a:r>
              <a:rPr lang="ro-RO" sz="1600" b="1" noProof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OMEN</a:t>
            </a:r>
            <a:r>
              <a:rPr lang="ro-RO" sz="1600" noProof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o-RO" sz="1600" b="1" noProof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3218/2014</a:t>
            </a:r>
            <a:r>
              <a:rPr lang="ro-RO" sz="1600" noProof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privind aprobarea planului-cadru de inv pentru invatamantul profesional special.</a:t>
            </a:r>
          </a:p>
          <a:p>
            <a:pPr algn="just">
              <a:buSzPct val="150000"/>
              <a:defRPr/>
            </a:pPr>
            <a:endParaRPr lang="ro-RO" sz="1600" noProof="1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AutoShape 2" descr="Molecule și Formule De Fond Pentru Chimie Stock Vector - Ilustrare din  izolat, fundal: 24595665">
            <a:extLst>
              <a:ext uri="{FF2B5EF4-FFF2-40B4-BE49-F238E27FC236}">
                <a16:creationId xmlns:a16="http://schemas.microsoft.com/office/drawing/2014/main" id="{812DA12E-113A-460F-A86A-6E59B6B6FE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B5A664EC-FBF0-C01F-5A16-95CD1375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6" y="52754"/>
            <a:ext cx="627942" cy="646232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D8759C6F-5FDC-927D-2C1E-19CA217A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509" y="5024"/>
            <a:ext cx="768163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6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676480-1C86-4772-8659-E1A4CC661A12}"/>
              </a:ext>
            </a:extLst>
          </p:cNvPr>
          <p:cNvSpPr/>
          <p:nvPr/>
        </p:nvSpPr>
        <p:spPr>
          <a:xfrm>
            <a:off x="2362201" y="115466"/>
            <a:ext cx="7879976" cy="5020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Programe școlare  </a:t>
            </a:r>
            <a:endParaRPr lang="en-US" sz="20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2FA38-63D4-4BA4-A592-E995CAD37616}"/>
              </a:ext>
            </a:extLst>
          </p:cNvPr>
          <p:cNvSpPr txBox="1"/>
          <p:nvPr/>
        </p:nvSpPr>
        <p:spPr>
          <a:xfrm>
            <a:off x="768096" y="1736470"/>
            <a:ext cx="11055096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                 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Gimnaziu </a:t>
            </a:r>
          </a:p>
          <a:p>
            <a:endParaRPr lang="ro-RO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5">
                    <a:lumMod val="7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ORDIN nr. 3393/ 2017</a:t>
            </a:r>
            <a:r>
              <a:rPr lang="ro-RO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- pentru aprobarea programelor școlare  – învățământ gimnazial </a:t>
            </a:r>
          </a:p>
          <a:p>
            <a:r>
              <a:rPr lang="ro-RO" dirty="0">
                <a:solidFill>
                  <a:srgbClr val="22262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Adresa : </a:t>
            </a:r>
          </a:p>
          <a:p>
            <a:r>
              <a:rPr lang="ro-RO" b="0" i="0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o-RO" b="0" i="0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https://rocnee.eu/images/rocnee/fisiere/planuri-cadru/gimnazial/2024/PCI_PS_%C3%8ENV_GIMNAZIAL.pdf</a:t>
            </a:r>
            <a:endParaRPr lang="ro-RO" b="0" i="0" dirty="0">
              <a:solidFill>
                <a:schemeClr val="accent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o-RO" b="0" i="0" dirty="0">
              <a:solidFill>
                <a:srgbClr val="22262A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o-RO" dirty="0">
                <a:solidFill>
                  <a:srgbClr val="22262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               </a:t>
            </a:r>
          </a:p>
          <a:p>
            <a:r>
              <a:rPr lang="ro-RO" dirty="0">
                <a:solidFill>
                  <a:srgbClr val="22262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                   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Liceu </a:t>
            </a:r>
          </a:p>
          <a:p>
            <a:r>
              <a:rPr lang="ro-RO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           </a:t>
            </a:r>
            <a:endParaRPr lang="ro-RO" sz="1600" b="1" i="1" u="sng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b="0" i="0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https://rocnee.eu/index.php/dcee-oriz/curriculum-oriz/programe-scolare-front/planuri-cadru-de-invatamant-si-programe-scolare-invatamant-liceal-2023-docx</a:t>
            </a:r>
            <a:endParaRPr lang="ro-RO" b="0" i="0" dirty="0">
              <a:solidFill>
                <a:schemeClr val="accent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F3D16A27-576C-5521-CE90-748FBBCED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5029" y="115466"/>
            <a:ext cx="768163" cy="798645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F1741C82-6D15-ACD1-782F-8D53B41C8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313" y="43362"/>
            <a:ext cx="62794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1FEB0F-5127-46EA-93AD-EA6CD5E6F882}"/>
              </a:ext>
            </a:extLst>
          </p:cNvPr>
          <p:cNvSpPr txBox="1"/>
          <p:nvPr/>
        </p:nvSpPr>
        <p:spPr>
          <a:xfrm>
            <a:off x="0" y="914400"/>
            <a:ext cx="12191999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2625"/>
              </a:lnSpc>
              <a:spcAft>
                <a:spcPts val="800"/>
              </a:spcAft>
              <a:buNone/>
            </a:pPr>
            <a:r>
              <a:rPr lang="en-US" b="1" kern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RO" b="1" kern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</a:t>
            </a:r>
            <a:r>
              <a:rPr lang="en-US" b="1" kern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nr. 4.350/2025 </a:t>
            </a:r>
            <a:r>
              <a:rPr lang="ro-RO" b="1" kern="1800" noProof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privind aprobarea planurilor-cadru pentru învățământul liceal cu frecvență zi</a:t>
            </a:r>
          </a:p>
          <a:p>
            <a:pPr algn="just">
              <a:spcAft>
                <a:spcPts val="800"/>
              </a:spcAft>
            </a:pPr>
            <a:r>
              <a:rPr lang="ro-RO" sz="1600" noProof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   </a:t>
            </a:r>
            <a:r>
              <a:rPr lang="ro-RO" sz="160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Art.40 </a:t>
            </a:r>
          </a:p>
          <a:p>
            <a:pPr algn="just">
              <a:spcAft>
                <a:spcPts val="800"/>
              </a:spcAft>
            </a:pPr>
            <a:r>
              <a:rPr lang="ro-RO" sz="160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(1)  În anul școlar 2025-2026, pentru învățământul liceal și cel profesional se mențin în aplicare planurile-cadru valabile în anul școlar 2024-2025. </a:t>
            </a:r>
          </a:p>
          <a:p>
            <a:pPr algn="just">
              <a:spcAft>
                <a:spcPts val="800"/>
              </a:spcAft>
            </a:pPr>
            <a:r>
              <a:rPr lang="ro-RO" sz="160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(2) În anul școlar 2026-2027, pentru clasa a IX-a, învățământ liceal, forma cu frecvență zi, se aplică planurile-cadru aprobate prin anexele nr. 2-38 ale prezentului ordin, iar pentru clasele a X-a, a XI-a și a XII-a, învățământ liceal, forma cu frecvență zi, respectiv clasele a X-a și a XIa, învățământ profesional, rămân în aplicare planurile-cadru valabile în anul școlar 2024-2025. </a:t>
            </a:r>
          </a:p>
          <a:p>
            <a:pPr algn="just">
              <a:spcAft>
                <a:spcPts val="800"/>
              </a:spcAft>
            </a:pPr>
            <a:r>
              <a:rPr lang="ro-RO" sz="160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(3) În anul școlar 2027-2028, pentru clasele a IX-a și a X-a, învățământ liceal, forma cu frecvență zi, se aplică planurile-cadru aprobate prin anexele nr. 2-38 ale prezentului ordin, iar pentru clasele a XI-a și a XII-a, învățământ liceal, forma cu frecvență zi, respectiv clasa a XI-a, învățământ profesional, rămân în aplicare planurile-cadru valabile în anul școlar 2024-2025. </a:t>
            </a:r>
          </a:p>
          <a:p>
            <a:pPr algn="just">
              <a:spcAft>
                <a:spcPts val="800"/>
              </a:spcAft>
            </a:pPr>
            <a:r>
              <a:rPr lang="ro-RO" sz="160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(4) În anul școlar 2028-2029, pentru clasele a IX-a, a X-a și a XI-a, învățământ liceal, forma cu frecvență zi, se aplică planurile-cadru aprobate prin anexele nr. 2-38 ale prezentului ordin, iar pentru clasa a XII-a, învățământ liceal, forma cu frecvență zi, rămân în aplicare planurilecadru valabile în anul școlar 2024-2025. </a:t>
            </a:r>
          </a:p>
          <a:p>
            <a:pPr algn="just">
              <a:spcAft>
                <a:spcPts val="800"/>
              </a:spcAft>
            </a:pPr>
            <a:r>
              <a:rPr lang="ro-RO" sz="160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(5) Începând cu anul școlar 2029-2030, pentru clasele a IX-a, a X-a, a XI-a și a XII-a, învățământ liceal, forma cu frecvență zi, se aplică planurile-cadru aprobate prin anexele nr. 2- 38 ale prezentului ordin. </a:t>
            </a:r>
            <a:endParaRPr lang="ro-RO" sz="1600" kern="1800" noProof="1">
              <a:solidFill>
                <a:schemeClr val="accent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o-RO" b="1" kern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INSTRUCȚIUNE privind aplicarea unitară a prevederilor referitoare la utilizarea timpului alocat disciplinei/domeniului de studiu, aflat la dispoziția cadrului didactic, în învățământul preuniversitar gimnazial și liceal – </a:t>
            </a:r>
            <a:r>
              <a:rPr lang="ro-RO" sz="1400" b="1" kern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MO, partea I, nr.855/17.09.2025</a:t>
            </a:r>
            <a:endParaRPr lang="ro-RO" sz="1400" b="1" kern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o-RO" sz="1600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Art. 2. și art.4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66C091-757A-4C0C-BF1F-EF86F9E69365}"/>
              </a:ext>
            </a:extLst>
          </p:cNvPr>
          <p:cNvSpPr/>
          <p:nvPr/>
        </p:nvSpPr>
        <p:spPr>
          <a:xfrm>
            <a:off x="2442882" y="129782"/>
            <a:ext cx="7306236" cy="6411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o-RO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NOUTĂȚI CURRICULARE </a:t>
            </a:r>
            <a:endParaRPr lang="en-US" sz="20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D2172DF-104F-80C4-44C5-66CD73CBA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043" y="0"/>
            <a:ext cx="768163" cy="798645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9E99F2EA-23A6-4BD1-23F1-A71E7F2F8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15" y="152413"/>
            <a:ext cx="62794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90E755B-225C-4060-857B-051A803E4AAA}"/>
              </a:ext>
            </a:extLst>
          </p:cNvPr>
          <p:cNvSpPr/>
          <p:nvPr/>
        </p:nvSpPr>
        <p:spPr>
          <a:xfrm>
            <a:off x="1890501" y="2177470"/>
            <a:ext cx="7781362" cy="4201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REPERE METODOLOGICE PENTRU APLICAREA CURRICULUMULUI</a:t>
            </a:r>
            <a:endParaRPr lang="en-US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E8F81-7078-400C-91BE-B7735EC98D3F}"/>
              </a:ext>
            </a:extLst>
          </p:cNvPr>
          <p:cNvSpPr txBox="1"/>
          <p:nvPr/>
        </p:nvSpPr>
        <p:spPr>
          <a:xfrm>
            <a:off x="1434174" y="3200052"/>
            <a:ext cx="9709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https://rocnee.eu/index.php/dcee-oriz/curriculum-oriz/repere-metodologice</a:t>
            </a:r>
            <a:endParaRPr lang="ro-R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B9628-0B0D-48CA-AE20-C591DFF28411}"/>
              </a:ext>
            </a:extLst>
          </p:cNvPr>
          <p:cNvSpPr txBox="1"/>
          <p:nvPr/>
        </p:nvSpPr>
        <p:spPr>
          <a:xfrm>
            <a:off x="1150710" y="621341"/>
            <a:ext cx="12093387" cy="124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ts val="2625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Nota de fundamentare a planurilor-cadru pentru învățământul liceal, forma cu frecvență zi.</a:t>
            </a:r>
            <a:endParaRPr lang="ro-RO" sz="1800" dirty="0">
              <a:solidFill>
                <a:schemeClr val="accent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ts val="2625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8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   </a:t>
            </a:r>
            <a:r>
              <a:rPr kumimoji="0" lang="en-US" sz="1800" b="1" i="0" u="none" strike="noStrike" kern="18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kumimoji="0" lang="ro-RO" sz="1800" b="1" i="0" u="none" strike="noStrike" kern="18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MEC</a:t>
            </a:r>
            <a:r>
              <a:rPr kumimoji="0" lang="en-US" sz="1800" b="1" i="0" u="none" strike="noStrike" kern="18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nr. 4.350/2025 </a:t>
            </a:r>
            <a:r>
              <a:rPr lang="ro-RO" sz="1800" b="1" kern="1800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kumimoji="0" lang="ro-RO" sz="1800" b="1" i="0" u="none" strike="noStrike" kern="18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oate</a:t>
            </a:r>
            <a:r>
              <a:rPr kumimoji="0" lang="ro-RO" sz="1800" b="1" i="0" u="none" strike="noStrike" kern="18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fi accesat la adresa: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https://www.edu.ro/OMEC_4350_2025_planuri_cadru_liceu_frecventa</a:t>
            </a:r>
            <a:endParaRPr lang="en-US" dirty="0">
              <a:solidFill>
                <a:schemeClr val="accent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FB83FD-F56E-4BED-BF36-0E14BD7B7317}"/>
              </a:ext>
            </a:extLst>
          </p:cNvPr>
          <p:cNvSpPr/>
          <p:nvPr/>
        </p:nvSpPr>
        <p:spPr>
          <a:xfrm>
            <a:off x="1890501" y="3811711"/>
            <a:ext cx="7781362" cy="4201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MANUALE ȘCOLARE </a:t>
            </a:r>
            <a:endParaRPr lang="en-US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2C4CE-96EB-4618-A275-C201063A5936}"/>
              </a:ext>
            </a:extLst>
          </p:cNvPr>
          <p:cNvSpPr txBox="1"/>
          <p:nvPr/>
        </p:nvSpPr>
        <p:spPr>
          <a:xfrm>
            <a:off x="242049" y="4576781"/>
            <a:ext cx="11949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12763"/>
            <a:r>
              <a:rPr kumimoji="0" lang="it-IT" altLang="zh-CN" sz="1600" i="0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În anul </a:t>
            </a:r>
            <a:r>
              <a:rPr kumimoji="0" lang="ro-RO" altLang="zh-CN" sz="1600" i="0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ş</a:t>
            </a:r>
            <a:r>
              <a:rPr kumimoji="0" lang="it-IT" altLang="zh-CN" sz="1600" i="0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colar 202</a:t>
            </a:r>
            <a:r>
              <a:rPr lang="ro-RO" altLang="zh-CN" sz="160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kumimoji="0" lang="it-IT" altLang="zh-CN" sz="1600" i="0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-202</a:t>
            </a:r>
            <a:r>
              <a:rPr lang="ro-RO" altLang="zh-CN" sz="160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r>
              <a:rPr kumimoji="0" lang="it-IT" altLang="zh-CN" sz="1600" i="0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kumimoji="0" lang="ro-RO" altLang="zh-CN" sz="1600" i="0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sunt în </a:t>
            </a:r>
            <a:r>
              <a:rPr kumimoji="0" lang="it-IT" altLang="zh-CN" sz="1600" i="0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vigoare  manualele </a:t>
            </a:r>
            <a:r>
              <a:rPr kumimoji="0" lang="ro-RO" altLang="zh-CN" sz="1600" i="0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ş</a:t>
            </a:r>
            <a:r>
              <a:rPr kumimoji="0" lang="it-IT" altLang="zh-CN" sz="1600" i="0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colare </a:t>
            </a:r>
            <a:r>
              <a:rPr kumimoji="0" lang="ro-RO" altLang="zh-CN" sz="1600" i="0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aprobate prin ordinul ministrului educaţiei</a:t>
            </a:r>
            <a:r>
              <a:rPr kumimoji="0" lang="en-US" altLang="zh-CN" sz="1600" i="0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kumimoji="0" lang="ro-RO" altLang="zh-CN" sz="1600" i="0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pentru</a:t>
            </a:r>
            <a:r>
              <a:rPr kumimoji="0" lang="en-US" altLang="zh-CN" sz="1600" i="0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kumimoji="0" lang="ro-RO" altLang="zh-CN" sz="1600" i="0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 fi folosite în sistemul naţional de</a:t>
            </a:r>
            <a:r>
              <a:rPr kumimoji="0" lang="en-US" altLang="zh-CN" sz="1600" i="0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kumimoji="0" lang="ro-RO" altLang="zh-CN" sz="1600" i="0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învăţământ  (</a:t>
            </a:r>
            <a:r>
              <a:rPr kumimoji="0" lang="en-US" altLang="en-US" sz="1600" i="1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Catalogul manualelor şcolare  pentru clasele I-VIII </a:t>
            </a:r>
            <a:r>
              <a:rPr kumimoji="0" lang="ro-RO" altLang="en-US" sz="1600" i="1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şi Catalogul manualelor şcolare pentru clasele  IX-XII  pentru anul şcolar 202</a:t>
            </a:r>
            <a:r>
              <a:rPr lang="ro-RO" altLang="en-US" sz="1600" i="1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5</a:t>
            </a:r>
            <a:r>
              <a:rPr kumimoji="0" lang="ro-RO" altLang="en-US" sz="1600" i="1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-202</a:t>
            </a:r>
            <a:r>
              <a:rPr lang="ro-RO" altLang="en-US" sz="1600" i="1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6</a:t>
            </a:r>
            <a:r>
              <a:rPr kumimoji="0" lang="ro-RO" altLang="en-US" sz="1600" i="1" u="none" strike="noStrike" kern="1200" cap="none" spc="0" normalizeH="0" baseline="0" noProof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).</a:t>
            </a:r>
            <a:endParaRPr kumimoji="0" lang="en-US" altLang="en-US" sz="1600" i="1" u="none" strike="noStrike" kern="1200" cap="none" spc="0" normalizeH="0" baseline="0" noProof="1">
              <a:solidFill>
                <a:schemeClr val="accent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9D55DE-9A03-4094-86D7-91886B2CBFB8}"/>
              </a:ext>
            </a:extLst>
          </p:cNvPr>
          <p:cNvSpPr txBox="1"/>
          <p:nvPr/>
        </p:nvSpPr>
        <p:spPr>
          <a:xfrm>
            <a:off x="694943" y="5357114"/>
            <a:ext cx="118498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o-RO" altLang="zh-CN" sz="1800" noProof="1">
                <a:solidFill>
                  <a:schemeClr val="accent1"/>
                </a:solidFill>
                <a:latin typeface="New Times Roman"/>
                <a:ea typeface="SimSun" panose="02010600030101010101" pitchFamily="2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https://rocnee.eu/index.php?view=article&amp;id=382:informare-privind-asigurarea-manualelor-scolare-pentru-anul-scolar-2025-2026&amp;catid=2</a:t>
            </a:r>
            <a:endParaRPr lang="ro-RO" altLang="zh-CN" sz="1800" noProof="1">
              <a:solidFill>
                <a:schemeClr val="accent1"/>
              </a:solidFill>
              <a:latin typeface="New Times Roman"/>
              <a:ea typeface="SimSun" panose="02010600030101010101" pitchFamily="2" charset="-122"/>
            </a:endParaRPr>
          </a:p>
          <a:p>
            <a:pPr algn="ctr">
              <a:buNone/>
            </a:pPr>
            <a:endParaRPr lang="ro-RO" altLang="zh-CN" sz="1800" b="1" noProof="1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New Times Roman"/>
              <a:ea typeface="SimSun" panose="02010600030101010101" pitchFamily="2" charset="-122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E39DA7F3-60A9-943B-9BE5-5C5BA4AF3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753" y="178233"/>
            <a:ext cx="768163" cy="798645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EAEE527D-7186-C622-02AB-DDA07D007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72" y="132667"/>
            <a:ext cx="62794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727F10-5790-4B41-89D9-442BDD25E3ED}"/>
              </a:ext>
            </a:extLst>
          </p:cNvPr>
          <p:cNvSpPr/>
          <p:nvPr/>
        </p:nvSpPr>
        <p:spPr>
          <a:xfrm>
            <a:off x="1570653" y="74646"/>
            <a:ext cx="9050694" cy="6080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Examene Naționale 2025-2026</a:t>
            </a:r>
            <a:endParaRPr lang="en-US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D8F6A-DB35-49D4-A3AB-BFC29E9B2E52}"/>
              </a:ext>
            </a:extLst>
          </p:cNvPr>
          <p:cNvSpPr txBox="1"/>
          <p:nvPr/>
        </p:nvSpPr>
        <p:spPr>
          <a:xfrm>
            <a:off x="322435" y="1692627"/>
            <a:ext cx="11547130" cy="3472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b="1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OMEC</a:t>
            </a:r>
            <a:r>
              <a:rPr lang="ro-RO" b="1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nr. 6059/29.09.2025 </a:t>
            </a:r>
            <a:r>
              <a:rPr lang="ro-RO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privind organizarea și desfășurarea examenului național de bacalaureat – 2026;</a:t>
            </a:r>
          </a:p>
          <a:p>
            <a:pPr algn="just">
              <a:lnSpc>
                <a:spcPct val="150000"/>
              </a:lnSpc>
            </a:pPr>
            <a:r>
              <a:rPr lang="ro-RO" b="1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OMEC</a:t>
            </a:r>
            <a:r>
              <a:rPr lang="ro-RO" b="1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nr. 6058/2025 </a:t>
            </a:r>
            <a:r>
              <a:rPr lang="ro-RO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privind organizarea și desfășurarea evaluării naționale pentru absolvenții clasei a VIII-a, în anul școlar 2025-2026;</a:t>
            </a:r>
          </a:p>
          <a:p>
            <a:pPr algn="just">
              <a:lnSpc>
                <a:spcPct val="150000"/>
              </a:lnSpc>
            </a:pPr>
            <a:r>
              <a:rPr lang="ro-RO" b="1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OMEC nr. 6060/2025 </a:t>
            </a:r>
            <a:r>
              <a:rPr lang="ro-RO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privind organizarea și desfășurarea admiterii în învățământul liceal pentru anul școlar 2025-2026;</a:t>
            </a:r>
          </a:p>
          <a:p>
            <a:pPr algn="just">
              <a:lnSpc>
                <a:spcPct val="150000"/>
              </a:lnSpc>
            </a:pPr>
            <a:r>
              <a:rPr lang="ro-RO" b="1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OMEC nr. 6056/2025 </a:t>
            </a:r>
            <a:r>
              <a:rPr lang="ro-RO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privind aprobarea graficului de desfășurare a examenelor de certificare a calificării profesionale a absolvenților din învățământul profesional și tehnic preuniversitar în anul școlar 2025-2026;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ro-RO" b="1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Noutatea este </a:t>
            </a:r>
            <a:r>
              <a:rPr lang="ro-RO" b="1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vizualizarea lucrărilor înainte de contestații</a:t>
            </a:r>
            <a:r>
              <a:rPr lang="en-US" b="1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ro-RO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a redus numărul de contestații.</a:t>
            </a:r>
            <a:endParaRPr lang="en-US" dirty="0">
              <a:solidFill>
                <a:schemeClr val="accent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 vor elabora  </a:t>
            </a:r>
            <a:r>
              <a:rPr lang="ro-RO" b="1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calendare</a:t>
            </a:r>
            <a:r>
              <a:rPr lang="en-US" b="1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pentru</a:t>
            </a:r>
            <a:r>
              <a:rPr lang="en-US" b="1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simulăril</a:t>
            </a:r>
            <a:r>
              <a:rPr lang="en-US" b="1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</a:t>
            </a:r>
            <a:r>
              <a:rPr lang="ro-RO" b="1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examenelor naționale, evalu</a:t>
            </a:r>
            <a:r>
              <a:rPr lang="ro-RO" b="1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ă</a:t>
            </a:r>
            <a:r>
              <a:rPr lang="en-US" b="1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rile</a:t>
            </a:r>
            <a:r>
              <a:rPr lang="ro-RO" b="1" dirty="0">
                <a:solidFill>
                  <a:schemeClr val="accent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națională și examenul de  bacalaureat. </a:t>
            </a: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841FF2F8-5BC3-2067-7E87-D6BB4EDA8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64" y="74646"/>
            <a:ext cx="768163" cy="798645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7501B20C-0F6F-07DE-B437-FCFF42DF1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4" y="74646"/>
            <a:ext cx="62794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8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2FAC9A-384E-4E8B-8D2D-A00C46A6F853}"/>
              </a:ext>
            </a:extLst>
          </p:cNvPr>
          <p:cNvSpPr/>
          <p:nvPr/>
        </p:nvSpPr>
        <p:spPr>
          <a:xfrm>
            <a:off x="1646855" y="106516"/>
            <a:ext cx="9050694" cy="6080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Rapoarte examene naționale, anul școlar 2024-2025 </a:t>
            </a:r>
            <a:endParaRPr lang="en-US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1A071-C4FA-D2D0-3478-29B6ACCE4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4773223"/>
            <a:ext cx="1463167" cy="1348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349695-19F1-C3DF-AC08-CD8DB159B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71" y="4773223"/>
            <a:ext cx="1463167" cy="1104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AE820E-31A3-1D83-D215-2899668BF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02001" y="4773223"/>
            <a:ext cx="1463167" cy="1104996"/>
          </a:xfrm>
          <a:prstGeom prst="rect">
            <a:avLst/>
          </a:prstGeom>
        </p:spPr>
      </p:pic>
      <p:pic>
        <p:nvPicPr>
          <p:cNvPr id="15" name="Substituent conținut 14">
            <a:extLst>
              <a:ext uri="{FF2B5EF4-FFF2-40B4-BE49-F238E27FC236}">
                <a16:creationId xmlns:a16="http://schemas.microsoft.com/office/drawing/2014/main" id="{81407FBA-E638-8B57-E8AE-F47492348F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915271" y="1757013"/>
            <a:ext cx="10549897" cy="24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6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581F-7AA9-22B2-2C75-9A1FA2B3C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628468-AB4A-901E-8464-E1492941B32D}"/>
              </a:ext>
            </a:extLst>
          </p:cNvPr>
          <p:cNvSpPr/>
          <p:nvPr/>
        </p:nvSpPr>
        <p:spPr>
          <a:xfrm>
            <a:off x="1646855" y="106516"/>
            <a:ext cx="9050694" cy="6080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Rapoarte examene naționale, anul școlar 2024-2025 </a:t>
            </a:r>
            <a:endParaRPr lang="en-US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6B9AAB-644C-9D00-0DB6-B4F3B06B7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902" y="4710112"/>
            <a:ext cx="1463167" cy="1348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475BC1-6E51-B039-7CE9-F60180849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71" y="4832043"/>
            <a:ext cx="1463167" cy="1104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D2CAD2-A4DD-C6E6-0E59-47124FCA4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12534" y="4953973"/>
            <a:ext cx="1463167" cy="1104996"/>
          </a:xfrm>
          <a:prstGeom prst="rect">
            <a:avLst/>
          </a:prstGeom>
        </p:spPr>
      </p:pic>
      <p:pic>
        <p:nvPicPr>
          <p:cNvPr id="15" name="Substituent conținut 14">
            <a:extLst>
              <a:ext uri="{FF2B5EF4-FFF2-40B4-BE49-F238E27FC236}">
                <a16:creationId xmlns:a16="http://schemas.microsoft.com/office/drawing/2014/main" id="{368AD452-9193-CA5F-B787-307CF4D6DE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026212" y="1746870"/>
            <a:ext cx="10438545" cy="351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246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1172</Words>
  <Application>Microsoft Office PowerPoint</Application>
  <PresentationFormat>Ecran lat</PresentationFormat>
  <Paragraphs>97</Paragraphs>
  <Slides>12</Slides>
  <Notes>4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New Times Roman</vt:lpstr>
      <vt:lpstr>Roboto Condensed</vt:lpstr>
      <vt:lpstr>Times New Roman</vt:lpstr>
      <vt:lpstr>Retrospect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Camelia Afrim</dc:creator>
  <cp:lastModifiedBy>ISJ-A</cp:lastModifiedBy>
  <cp:revision>61</cp:revision>
  <dcterms:created xsi:type="dcterms:W3CDTF">2025-09-15T08:22:28Z</dcterms:created>
  <dcterms:modified xsi:type="dcterms:W3CDTF">2025-09-19T08:26:00Z</dcterms:modified>
</cp:coreProperties>
</file>